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handoutMasterIdLst>
    <p:handoutMasterId r:id="rId30"/>
  </p:handoutMasterIdLst>
  <p:sldIdLst>
    <p:sldId id="258" r:id="rId2"/>
    <p:sldId id="264" r:id="rId3"/>
    <p:sldId id="275" r:id="rId4"/>
    <p:sldId id="276" r:id="rId5"/>
    <p:sldId id="277" r:id="rId6"/>
    <p:sldId id="278" r:id="rId7"/>
    <p:sldId id="279" r:id="rId8"/>
    <p:sldId id="280" r:id="rId9"/>
    <p:sldId id="283" r:id="rId10"/>
    <p:sldId id="284" r:id="rId11"/>
    <p:sldId id="285" r:id="rId12"/>
    <p:sldId id="288" r:id="rId13"/>
    <p:sldId id="297" r:id="rId14"/>
    <p:sldId id="281" r:id="rId15"/>
    <p:sldId id="282" r:id="rId16"/>
    <p:sldId id="287" r:id="rId17"/>
    <p:sldId id="286" r:id="rId18"/>
    <p:sldId id="289" r:id="rId19"/>
    <p:sldId id="291" r:id="rId20"/>
    <p:sldId id="292" r:id="rId21"/>
    <p:sldId id="293" r:id="rId22"/>
    <p:sldId id="294" r:id="rId23"/>
    <p:sldId id="298" r:id="rId24"/>
    <p:sldId id="295" r:id="rId25"/>
    <p:sldId id="290" r:id="rId26"/>
    <p:sldId id="296" r:id="rId27"/>
    <p:sldId id="267" r:id="rId28"/>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Twinkl"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B6"/>
    <a:srgbClr val="18A0DB"/>
    <a:srgbClr val="CA095B"/>
    <a:srgbClr val="F08215"/>
    <a:srgbClr val="F777B1"/>
    <a:srgbClr val="E7C500"/>
    <a:srgbClr val="25B7BC"/>
    <a:srgbClr val="85BD33"/>
    <a:srgbClr val="F4C2E0"/>
    <a:srgbClr val="EE7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6" d="100"/>
          <a:sy n="106" d="100"/>
        </p:scale>
        <p:origin x="345" y="63"/>
      </p:cViewPr>
      <p:guideLst>
        <p:guide orient="horz" pos="2160"/>
        <p:guide pos="2880"/>
        <p:guide pos="340"/>
        <p:guide orient="horz" pos="3974"/>
        <p:guide pos="5397"/>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Menstrual Cycle </a:t>
            </a:r>
            <a:r>
              <a:rPr lang="en-GB" sz="3600" dirty="0">
                <a:solidFill>
                  <a:srgbClr val="F08215"/>
                </a:solidFill>
                <a:latin typeface="+mn-lt"/>
              </a:rPr>
              <a:t>Day 14</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16263" y="1611314"/>
            <a:ext cx="2913062" cy="3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9" name="TextBox 5"/>
          <p:cNvSpPr txBox="1">
            <a:spLocks noChangeArrowheads="1"/>
          </p:cNvSpPr>
          <p:nvPr/>
        </p:nvSpPr>
        <p:spPr bwMode="auto">
          <a:xfrm>
            <a:off x="814745" y="2439722"/>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Fallopian Tube</a:t>
            </a:r>
          </a:p>
        </p:txBody>
      </p:sp>
      <p:sp>
        <p:nvSpPr>
          <p:cNvPr id="10" name="TextBox 18"/>
          <p:cNvSpPr txBox="1">
            <a:spLocks noChangeArrowheads="1"/>
          </p:cNvSpPr>
          <p:nvPr/>
        </p:nvSpPr>
        <p:spPr bwMode="auto">
          <a:xfrm>
            <a:off x="1945724" y="3931556"/>
            <a:ext cx="119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Uterus</a:t>
            </a:r>
          </a:p>
        </p:txBody>
      </p:sp>
      <p:sp>
        <p:nvSpPr>
          <p:cNvPr id="11" name="Rectangle 6"/>
          <p:cNvSpPr>
            <a:spLocks noChangeArrowheads="1"/>
          </p:cNvSpPr>
          <p:nvPr/>
        </p:nvSpPr>
        <p:spPr bwMode="auto">
          <a:xfrm>
            <a:off x="6647415" y="2352148"/>
            <a:ext cx="830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Ovary</a:t>
            </a:r>
          </a:p>
        </p:txBody>
      </p:sp>
      <p:sp>
        <p:nvSpPr>
          <p:cNvPr id="12" name="Rectangle 7"/>
          <p:cNvSpPr>
            <a:spLocks noChangeArrowheads="1"/>
          </p:cNvSpPr>
          <p:nvPr/>
        </p:nvSpPr>
        <p:spPr bwMode="auto">
          <a:xfrm>
            <a:off x="2502203" y="5378742"/>
            <a:ext cx="93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Vagina</a:t>
            </a:r>
          </a:p>
        </p:txBody>
      </p:sp>
      <p:sp>
        <p:nvSpPr>
          <p:cNvPr id="15" name="Oval 14"/>
          <p:cNvSpPr/>
          <p:nvPr/>
        </p:nvSpPr>
        <p:spPr>
          <a:xfrm>
            <a:off x="6253445" y="2871434"/>
            <a:ext cx="2691974" cy="269197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When ripe, the egg is released from an ovary.</a:t>
            </a:r>
          </a:p>
        </p:txBody>
      </p:sp>
      <p:cxnSp>
        <p:nvCxnSpPr>
          <p:cNvPr id="16" name="Straight Connector 15"/>
          <p:cNvCxnSpPr/>
          <p:nvPr/>
        </p:nvCxnSpPr>
        <p:spPr>
          <a:xfrm flipH="1">
            <a:off x="2502196" y="1888317"/>
            <a:ext cx="837904" cy="463831"/>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16263" y="3772427"/>
            <a:ext cx="874447" cy="375675"/>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50713" y="4797218"/>
            <a:ext cx="1029986" cy="488097"/>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75284" y="2574148"/>
            <a:ext cx="925516" cy="265624"/>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301008" y="4774386"/>
            <a:ext cx="1877951" cy="1877951"/>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This is called ovulation.</a:t>
            </a:r>
          </a:p>
        </p:txBody>
      </p:sp>
    </p:spTree>
    <p:extLst>
      <p:ext uri="{BB962C8B-B14F-4D97-AF65-F5344CB8AC3E}">
        <p14:creationId xmlns:p14="http://schemas.microsoft.com/office/powerpoint/2010/main" val="182902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Menstrual Cycle </a:t>
            </a:r>
            <a:r>
              <a:rPr lang="en-GB" sz="3600" dirty="0">
                <a:solidFill>
                  <a:srgbClr val="F777B1"/>
                </a:solidFill>
                <a:latin typeface="+mn-lt"/>
              </a:rPr>
              <a:t>Days 15-28 </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16263" y="1611314"/>
            <a:ext cx="2913062" cy="3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15" name="Oval 14"/>
          <p:cNvSpPr/>
          <p:nvPr/>
        </p:nvSpPr>
        <p:spPr>
          <a:xfrm>
            <a:off x="5847266" y="3246966"/>
            <a:ext cx="2375173" cy="2375173"/>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The cycle will start again.</a:t>
            </a:r>
          </a:p>
        </p:txBody>
      </p:sp>
      <p:sp>
        <p:nvSpPr>
          <p:cNvPr id="18" name="Oval 17"/>
          <p:cNvSpPr/>
          <p:nvPr/>
        </p:nvSpPr>
        <p:spPr>
          <a:xfrm>
            <a:off x="755650" y="3088565"/>
            <a:ext cx="2691974" cy="269197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The lining of the uterus will stop developing if the egg is not fertilised.</a:t>
            </a:r>
          </a:p>
        </p:txBody>
      </p:sp>
    </p:spTree>
    <p:extLst>
      <p:ext uri="{BB962C8B-B14F-4D97-AF65-F5344CB8AC3E}">
        <p14:creationId xmlns:p14="http://schemas.microsoft.com/office/powerpoint/2010/main" val="3561888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When Will My First Period Start?</a:t>
            </a:r>
            <a:endParaRPr lang="en-GB" sz="3600" dirty="0">
              <a:solidFill>
                <a:srgbClr val="F777B1"/>
              </a:solidFill>
              <a:latin typeface="+mn-lt"/>
            </a:endParaRP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15" name="Oval 14"/>
          <p:cNvSpPr/>
          <p:nvPr/>
        </p:nvSpPr>
        <p:spPr>
          <a:xfrm>
            <a:off x="4863962" y="4304826"/>
            <a:ext cx="2375173" cy="2375173"/>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t>Remember</a:t>
            </a:r>
            <a:r>
              <a:rPr lang="en-GB" dirty="0"/>
              <a:t> – Every girl is different!</a:t>
            </a:r>
          </a:p>
        </p:txBody>
      </p:sp>
      <p:sp>
        <p:nvSpPr>
          <p:cNvPr id="8" name="Rectangle 7"/>
          <p:cNvSpPr/>
          <p:nvPr/>
        </p:nvSpPr>
        <p:spPr>
          <a:xfrm>
            <a:off x="3714749" y="1612453"/>
            <a:ext cx="4673601" cy="276999"/>
          </a:xfrm>
          <a:prstGeom prst="rect">
            <a:avLst/>
          </a:prstGeom>
        </p:spPr>
        <p:txBody>
          <a:bodyPr wrap="square" lIns="0" tIns="0" rIns="0" bIns="0">
            <a:spAutoFit/>
          </a:bodyPr>
          <a:lstStyle/>
          <a:p>
            <a:r>
              <a:rPr lang="en-GB" dirty="0"/>
              <a:t>Usually between 10 to 16 years old;</a:t>
            </a:r>
          </a:p>
        </p:txBody>
      </p:sp>
      <p:sp>
        <p:nvSpPr>
          <p:cNvPr id="9" name="Rectangle 8"/>
          <p:cNvSpPr/>
          <p:nvPr/>
        </p:nvSpPr>
        <p:spPr>
          <a:xfrm>
            <a:off x="2609850" y="2141750"/>
            <a:ext cx="5778500" cy="495108"/>
          </a:xfrm>
          <a:prstGeom prst="rect">
            <a:avLst/>
          </a:prstGeom>
          <a:solidFill>
            <a:srgbClr val="AFDEF9"/>
          </a:solidFill>
        </p:spPr>
        <p:txBody>
          <a:bodyPr wrap="square" lIns="1296000" tIns="108000" rIns="108000" bIns="108000">
            <a:spAutoFit/>
          </a:bodyPr>
          <a:lstStyle/>
          <a:p>
            <a:r>
              <a:rPr lang="en-GB" dirty="0"/>
              <a:t>about 2 years after your breasts develop;</a:t>
            </a:r>
          </a:p>
        </p:txBody>
      </p:sp>
      <p:sp>
        <p:nvSpPr>
          <p:cNvPr id="10" name="Rectangle 9"/>
          <p:cNvSpPr/>
          <p:nvPr/>
        </p:nvSpPr>
        <p:spPr>
          <a:xfrm>
            <a:off x="4172855" y="2857290"/>
            <a:ext cx="4082623" cy="276999"/>
          </a:xfrm>
          <a:prstGeom prst="rect">
            <a:avLst/>
          </a:prstGeom>
        </p:spPr>
        <p:txBody>
          <a:bodyPr wrap="square" lIns="0" tIns="0" rIns="0" bIns="0">
            <a:spAutoFit/>
          </a:bodyPr>
          <a:lstStyle/>
          <a:p>
            <a:r>
              <a:rPr lang="en-GB" dirty="0"/>
              <a:t>after you grow pubic hair;</a:t>
            </a:r>
          </a:p>
        </p:txBody>
      </p:sp>
      <p:sp>
        <p:nvSpPr>
          <p:cNvPr id="11" name="Rectangle 10"/>
          <p:cNvSpPr/>
          <p:nvPr/>
        </p:nvSpPr>
        <p:spPr>
          <a:xfrm>
            <a:off x="3276600" y="3354719"/>
            <a:ext cx="5111750" cy="772107"/>
          </a:xfrm>
          <a:prstGeom prst="rect">
            <a:avLst/>
          </a:prstGeom>
          <a:solidFill>
            <a:srgbClr val="AFDEF9"/>
          </a:solidFill>
        </p:spPr>
        <p:txBody>
          <a:bodyPr wrap="square" lIns="1296000" tIns="108000" rIns="108000" bIns="108000">
            <a:spAutoFit/>
          </a:bodyPr>
          <a:lstStyle/>
          <a:p>
            <a:r>
              <a:rPr lang="en-GB" dirty="0"/>
              <a:t>after you start to notice </a:t>
            </a:r>
          </a:p>
          <a:p>
            <a:r>
              <a:rPr lang="en-GB" dirty="0"/>
              <a:t>vaginal discharge.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404" y="1473201"/>
            <a:ext cx="3727452" cy="5384799"/>
          </a:xfrm>
          <a:prstGeom prst="rect">
            <a:avLst/>
          </a:prstGeom>
        </p:spPr>
      </p:pic>
    </p:spTree>
    <p:extLst>
      <p:ext uri="{BB962C8B-B14F-4D97-AF65-F5344CB8AC3E}">
        <p14:creationId xmlns:p14="http://schemas.microsoft.com/office/powerpoint/2010/main" val="240996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Symptoms Will You Have?</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Oval 7"/>
          <p:cNvSpPr/>
          <p:nvPr/>
        </p:nvSpPr>
        <p:spPr>
          <a:xfrm>
            <a:off x="7482576" y="1227226"/>
            <a:ext cx="1540310" cy="1540310"/>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tender breasts</a:t>
            </a:r>
          </a:p>
        </p:txBody>
      </p:sp>
      <p:sp>
        <p:nvSpPr>
          <p:cNvPr id="9" name="Oval 8"/>
          <p:cNvSpPr/>
          <p:nvPr/>
        </p:nvSpPr>
        <p:spPr>
          <a:xfrm>
            <a:off x="701586" y="4503625"/>
            <a:ext cx="1917556" cy="1917556"/>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headaches</a:t>
            </a:r>
          </a:p>
        </p:txBody>
      </p:sp>
      <p:sp>
        <p:nvSpPr>
          <p:cNvPr id="10" name="Oval 9"/>
          <p:cNvSpPr/>
          <p:nvPr/>
        </p:nvSpPr>
        <p:spPr>
          <a:xfrm>
            <a:off x="238797" y="2081600"/>
            <a:ext cx="2309492" cy="2309492"/>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difficulty concentrating</a:t>
            </a:r>
          </a:p>
        </p:txBody>
      </p:sp>
      <p:sp>
        <p:nvSpPr>
          <p:cNvPr id="14" name="Rectangle 13"/>
          <p:cNvSpPr/>
          <p:nvPr/>
        </p:nvSpPr>
        <p:spPr>
          <a:xfrm>
            <a:off x="802811" y="1351050"/>
            <a:ext cx="5224874" cy="646331"/>
          </a:xfrm>
          <a:prstGeom prst="rect">
            <a:avLst/>
          </a:prstGeom>
        </p:spPr>
        <p:txBody>
          <a:bodyPr wrap="square">
            <a:spAutoFit/>
          </a:bodyPr>
          <a:lstStyle/>
          <a:p>
            <a:r>
              <a:rPr lang="en-GB" dirty="0"/>
              <a:t>Many girls will experience PMS (Pre-Menstrual Syndrome). The symptoms can include:</a:t>
            </a:r>
          </a:p>
        </p:txBody>
      </p:sp>
      <p:sp>
        <p:nvSpPr>
          <p:cNvPr id="15" name="Oval 14"/>
          <p:cNvSpPr/>
          <p:nvPr/>
        </p:nvSpPr>
        <p:spPr>
          <a:xfrm>
            <a:off x="2418389" y="3253378"/>
            <a:ext cx="1828365" cy="1828365"/>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mood swings</a:t>
            </a:r>
          </a:p>
        </p:txBody>
      </p:sp>
      <p:sp>
        <p:nvSpPr>
          <p:cNvPr id="22" name="Oval 21"/>
          <p:cNvSpPr/>
          <p:nvPr/>
        </p:nvSpPr>
        <p:spPr>
          <a:xfrm>
            <a:off x="2836419" y="5148485"/>
            <a:ext cx="1438823" cy="1438823"/>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spots</a:t>
            </a:r>
          </a:p>
        </p:txBody>
      </p:sp>
      <p:sp>
        <p:nvSpPr>
          <p:cNvPr id="23" name="Oval 22"/>
          <p:cNvSpPr/>
          <p:nvPr/>
        </p:nvSpPr>
        <p:spPr>
          <a:xfrm>
            <a:off x="3748819" y="2046355"/>
            <a:ext cx="1646361" cy="1646361"/>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stomach cramps</a:t>
            </a:r>
          </a:p>
        </p:txBody>
      </p:sp>
      <p:sp>
        <p:nvSpPr>
          <p:cNvPr id="24" name="Oval 23"/>
          <p:cNvSpPr/>
          <p:nvPr/>
        </p:nvSpPr>
        <p:spPr>
          <a:xfrm>
            <a:off x="4600233" y="3527550"/>
            <a:ext cx="1952150" cy="1952150"/>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food cravings</a:t>
            </a:r>
          </a:p>
        </p:txBody>
      </p:sp>
      <p:sp>
        <p:nvSpPr>
          <p:cNvPr id="25" name="Oval 24"/>
          <p:cNvSpPr/>
          <p:nvPr/>
        </p:nvSpPr>
        <p:spPr>
          <a:xfrm>
            <a:off x="5592755" y="1375740"/>
            <a:ext cx="1759724" cy="175972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feeling bloated</a:t>
            </a:r>
          </a:p>
        </p:txBody>
      </p:sp>
      <p:sp>
        <p:nvSpPr>
          <p:cNvPr id="26" name="Oval 25"/>
          <p:cNvSpPr/>
          <p:nvPr/>
        </p:nvSpPr>
        <p:spPr>
          <a:xfrm>
            <a:off x="6724734" y="2904460"/>
            <a:ext cx="1686649" cy="1686649"/>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tiredness</a:t>
            </a:r>
          </a:p>
        </p:txBody>
      </p:sp>
      <p:sp>
        <p:nvSpPr>
          <p:cNvPr id="27" name="Rectangle 26"/>
          <p:cNvSpPr/>
          <p:nvPr/>
        </p:nvSpPr>
        <p:spPr>
          <a:xfrm>
            <a:off x="4717157" y="5173911"/>
            <a:ext cx="4523476" cy="1049106"/>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720000" bIns="108000" rtlCol="0" anchor="ctr">
            <a:spAutoFit/>
          </a:bodyPr>
          <a:lstStyle/>
          <a:p>
            <a:r>
              <a:rPr lang="en-GB" b="1" dirty="0">
                <a:solidFill>
                  <a:schemeClr val="tx1"/>
                </a:solidFill>
              </a:rPr>
              <a:t>Partner Talk </a:t>
            </a:r>
            <a:r>
              <a:rPr lang="en-GB" dirty="0">
                <a:solidFill>
                  <a:schemeClr val="tx1"/>
                </a:solidFill>
              </a:rPr>
              <a:t>– What could you do to help ease some of these symptoms if they occur?</a:t>
            </a:r>
          </a:p>
        </p:txBody>
      </p:sp>
    </p:spTree>
    <p:extLst>
      <p:ext uri="{BB962C8B-B14F-4D97-AF65-F5344CB8AC3E}">
        <p14:creationId xmlns:p14="http://schemas.microsoft.com/office/powerpoint/2010/main" val="410174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right)">
                                      <p:cBhvr>
                                        <p:cTn id="52"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screen">
            <a:extLst>
              <a:ext uri="{28A0092B-C50C-407E-A947-70E740481C1C}">
                <a14:useLocalDpi xmlns:a14="http://schemas.microsoft.com/office/drawing/2010/main"/>
              </a:ext>
            </a:extLst>
          </a:blip>
          <a:srcRect l="-1" r="-3959"/>
          <a:stretch/>
        </p:blipFill>
        <p:spPr>
          <a:xfrm>
            <a:off x="4583389" y="-1122416"/>
            <a:ext cx="3515683" cy="6133712"/>
          </a:xfrm>
          <a:prstGeom prst="rect">
            <a:avLst/>
          </a:prstGeom>
        </p:spPr>
      </p:pic>
      <p:sp>
        <p:nvSpPr>
          <p:cNvPr id="21" name="Title 20"/>
          <p:cNvSpPr>
            <a:spLocks noGrp="1"/>
          </p:cNvSpPr>
          <p:nvPr>
            <p:ph type="title"/>
          </p:nvPr>
        </p:nvSpPr>
        <p:spPr/>
        <p:txBody>
          <a:bodyPr/>
          <a:lstStyle/>
          <a:p>
            <a:r>
              <a:rPr lang="en-GB" sz="3600" dirty="0">
                <a:latin typeface="+mn-lt"/>
              </a:rPr>
              <a:t>PMS - Things You Can Try!</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0273" y="2225268"/>
            <a:ext cx="2712026" cy="2693648"/>
          </a:xfrm>
          <a:prstGeom prst="rect">
            <a:avLst/>
          </a:prstGeom>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a:ext>
            </a:extLst>
          </a:blip>
          <a:srcRect l="-1" r="-2118" b="-1004"/>
          <a:stretch/>
        </p:blipFill>
        <p:spPr>
          <a:xfrm>
            <a:off x="2466514" y="3043844"/>
            <a:ext cx="5431468" cy="3557793"/>
          </a:xfrm>
          <a:prstGeom prst="rect">
            <a:avLst/>
          </a:prstGeom>
        </p:spPr>
      </p:pic>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Oval 7"/>
          <p:cNvSpPr/>
          <p:nvPr/>
        </p:nvSpPr>
        <p:spPr>
          <a:xfrm>
            <a:off x="230943" y="1743727"/>
            <a:ext cx="1828365" cy="1828365"/>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Eat a well balanced diet.</a:t>
            </a:r>
          </a:p>
        </p:txBody>
      </p:sp>
      <p:sp>
        <p:nvSpPr>
          <p:cNvPr id="9" name="Oval 8"/>
          <p:cNvSpPr/>
          <p:nvPr/>
        </p:nvSpPr>
        <p:spPr>
          <a:xfrm>
            <a:off x="600869" y="3189876"/>
            <a:ext cx="2087746" cy="2087746"/>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Take part in some gentle exercise.</a:t>
            </a:r>
          </a:p>
        </p:txBody>
      </p:sp>
      <p:sp>
        <p:nvSpPr>
          <p:cNvPr id="10" name="Oval 9"/>
          <p:cNvSpPr/>
          <p:nvPr/>
        </p:nvSpPr>
        <p:spPr>
          <a:xfrm>
            <a:off x="1928679" y="4440697"/>
            <a:ext cx="2309492" cy="2309492"/>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Use a hot water bottle or use a heat pad.</a:t>
            </a:r>
          </a:p>
        </p:txBody>
      </p:sp>
      <p:sp>
        <p:nvSpPr>
          <p:cNvPr id="16" name="Oval 15"/>
          <p:cNvSpPr/>
          <p:nvPr/>
        </p:nvSpPr>
        <p:spPr>
          <a:xfrm>
            <a:off x="5334173" y="4753574"/>
            <a:ext cx="1828365" cy="1828365"/>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Have a warm bath.</a:t>
            </a:r>
          </a:p>
        </p:txBody>
      </p:sp>
      <p:sp>
        <p:nvSpPr>
          <p:cNvPr id="17" name="Oval 16"/>
          <p:cNvSpPr/>
          <p:nvPr/>
        </p:nvSpPr>
        <p:spPr>
          <a:xfrm>
            <a:off x="6533790" y="3396824"/>
            <a:ext cx="2087746" cy="2087746"/>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Massage your stomach.</a:t>
            </a:r>
          </a:p>
        </p:txBody>
      </p:sp>
      <p:sp>
        <p:nvSpPr>
          <p:cNvPr id="18" name="Oval 17"/>
          <p:cNvSpPr/>
          <p:nvPr/>
        </p:nvSpPr>
        <p:spPr>
          <a:xfrm>
            <a:off x="6642264" y="1449448"/>
            <a:ext cx="2324110" cy="2324110"/>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Have a nice warm drink.</a:t>
            </a:r>
          </a:p>
        </p:txBody>
      </p:sp>
    </p:spTree>
    <p:extLst>
      <p:ext uri="{BB962C8B-B14F-4D97-AF65-F5344CB8AC3E}">
        <p14:creationId xmlns:p14="http://schemas.microsoft.com/office/powerpoint/2010/main" val="74885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During Your Period: What Happens?</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Oval 7"/>
          <p:cNvSpPr/>
          <p:nvPr/>
        </p:nvSpPr>
        <p:spPr>
          <a:xfrm>
            <a:off x="240068" y="1514510"/>
            <a:ext cx="2449020" cy="2449020"/>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Bleeding can last between </a:t>
            </a:r>
            <a:br>
              <a:rPr lang="en-GB" altLang="en-US" b="1" dirty="0">
                <a:solidFill>
                  <a:schemeClr val="bg1"/>
                </a:solidFill>
              </a:rPr>
            </a:br>
            <a:r>
              <a:rPr lang="en-GB" altLang="en-US" b="1" dirty="0">
                <a:solidFill>
                  <a:schemeClr val="bg1"/>
                </a:solidFill>
              </a:rPr>
              <a:t>3 and 8 days.</a:t>
            </a:r>
          </a:p>
        </p:txBody>
      </p:sp>
      <p:sp>
        <p:nvSpPr>
          <p:cNvPr id="9" name="Oval 8"/>
          <p:cNvSpPr/>
          <p:nvPr/>
        </p:nvSpPr>
        <p:spPr>
          <a:xfrm>
            <a:off x="1156342" y="3963530"/>
            <a:ext cx="2720064" cy="272006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Blood flow may be heavier in the first few days.</a:t>
            </a:r>
          </a:p>
        </p:txBody>
      </p:sp>
      <p:sp>
        <p:nvSpPr>
          <p:cNvPr id="10" name="Oval 9"/>
          <p:cNvSpPr/>
          <p:nvPr/>
        </p:nvSpPr>
        <p:spPr>
          <a:xfrm>
            <a:off x="2974480" y="1514510"/>
            <a:ext cx="2822723" cy="2822723"/>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The average blood loss is only around 80ml (roughly 3 tablespoons).</a:t>
            </a:r>
          </a:p>
        </p:txBody>
      </p:sp>
      <p:sp>
        <p:nvSpPr>
          <p:cNvPr id="11" name="Oval 10"/>
          <p:cNvSpPr/>
          <p:nvPr/>
        </p:nvSpPr>
        <p:spPr>
          <a:xfrm>
            <a:off x="6026645" y="1419863"/>
            <a:ext cx="2917370" cy="2917370"/>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Your first period may be so light, you may not even realise that you are having one.</a:t>
            </a:r>
          </a:p>
        </p:txBody>
      </p:sp>
      <p:sp>
        <p:nvSpPr>
          <p:cNvPr id="12" name="Rectangle 11"/>
          <p:cNvSpPr/>
          <p:nvPr/>
        </p:nvSpPr>
        <p:spPr>
          <a:xfrm>
            <a:off x="4528456" y="4698650"/>
            <a:ext cx="4719601" cy="1326105"/>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Periods happen once a month but your body takes time to get into a routine so for the first year or so the time between each period may vary.</a:t>
            </a:r>
          </a:p>
        </p:txBody>
      </p:sp>
    </p:spTree>
    <p:extLst>
      <p:ext uri="{BB962C8B-B14F-4D97-AF65-F5344CB8AC3E}">
        <p14:creationId xmlns:p14="http://schemas.microsoft.com/office/powerpoint/2010/main" val="105791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p:cNvSpPr>
            <a:spLocks noGrp="1"/>
          </p:cNvSpPr>
          <p:nvPr>
            <p:ph type="title"/>
          </p:nvPr>
        </p:nvSpPr>
        <p:spPr>
          <a:xfrm>
            <a:off x="457198" y="478895"/>
            <a:ext cx="8220075" cy="994306"/>
          </a:xfrm>
        </p:spPr>
        <p:txBody>
          <a:bodyPr/>
          <a:lstStyle/>
          <a:p>
            <a:r>
              <a:rPr lang="en-GB" sz="3200" dirty="0">
                <a:latin typeface="+mn-lt"/>
              </a:rPr>
              <a:t>During Your Period: Feminine Protection</a:t>
            </a:r>
          </a:p>
        </p:txBody>
      </p:sp>
      <p:sp>
        <p:nvSpPr>
          <p:cNvPr id="10" name="Snip and Round Single Corner Rectangle 9"/>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12" name="Oval 11"/>
          <p:cNvSpPr/>
          <p:nvPr/>
        </p:nvSpPr>
        <p:spPr>
          <a:xfrm>
            <a:off x="1189542" y="3739443"/>
            <a:ext cx="1995216" cy="1995216"/>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Sanitary towels</a:t>
            </a:r>
          </a:p>
        </p:txBody>
      </p:sp>
      <p:sp>
        <p:nvSpPr>
          <p:cNvPr id="13" name="Oval 12"/>
          <p:cNvSpPr/>
          <p:nvPr/>
        </p:nvSpPr>
        <p:spPr>
          <a:xfrm>
            <a:off x="5964320" y="3739443"/>
            <a:ext cx="1995216" cy="1995216"/>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err="1">
                <a:solidFill>
                  <a:schemeClr val="bg1"/>
                </a:solidFill>
              </a:rPr>
              <a:t>Pantyliners</a:t>
            </a:r>
            <a:endParaRPr lang="en-GB" altLang="en-US" b="1" dirty="0">
              <a:solidFill>
                <a:schemeClr val="bg1"/>
              </a:solidFill>
            </a:endParaRPr>
          </a:p>
        </p:txBody>
      </p:sp>
      <p:sp>
        <p:nvSpPr>
          <p:cNvPr id="14" name="Oval 13"/>
          <p:cNvSpPr/>
          <p:nvPr/>
        </p:nvSpPr>
        <p:spPr>
          <a:xfrm>
            <a:off x="3576931" y="3739443"/>
            <a:ext cx="1995216" cy="1995216"/>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Tampons</a:t>
            </a:r>
          </a:p>
        </p:txBody>
      </p:sp>
      <p:sp>
        <p:nvSpPr>
          <p:cNvPr id="15" name="Rectangle 14"/>
          <p:cNvSpPr/>
          <p:nvPr/>
        </p:nvSpPr>
        <p:spPr>
          <a:xfrm>
            <a:off x="755650" y="1398100"/>
            <a:ext cx="7632700" cy="830997"/>
          </a:xfrm>
          <a:prstGeom prst="rect">
            <a:avLst/>
          </a:prstGeom>
        </p:spPr>
        <p:txBody>
          <a:bodyPr wrap="square" lIns="0" tIns="0" rIns="0" bIns="0">
            <a:spAutoFit/>
          </a:bodyPr>
          <a:lstStyle/>
          <a:p>
            <a:r>
              <a:rPr lang="en-GB" dirty="0"/>
              <a:t>There are </a:t>
            </a:r>
            <a:r>
              <a:rPr lang="en-GB" b="1" dirty="0">
                <a:solidFill>
                  <a:srgbClr val="CA095B"/>
                </a:solidFill>
              </a:rPr>
              <a:t>many different</a:t>
            </a:r>
            <a:r>
              <a:rPr lang="en-GB" dirty="0"/>
              <a:t> types of protection you can use during your period to absorb the blood and to stop it getting on to your clothes/underwear.</a:t>
            </a:r>
          </a:p>
        </p:txBody>
      </p:sp>
      <p:sp>
        <p:nvSpPr>
          <p:cNvPr id="16" name="Rectangle 15"/>
          <p:cNvSpPr/>
          <p:nvPr/>
        </p:nvSpPr>
        <p:spPr>
          <a:xfrm>
            <a:off x="755650" y="2365432"/>
            <a:ext cx="7632700" cy="495108"/>
          </a:xfrm>
          <a:prstGeom prst="rect">
            <a:avLst/>
          </a:prstGeom>
          <a:solidFill>
            <a:srgbClr val="AFDEF9"/>
          </a:solidFill>
        </p:spPr>
        <p:txBody>
          <a:bodyPr wrap="square" lIns="252000" tIns="108000" rIns="108000" bIns="108000">
            <a:spAutoFit/>
          </a:bodyPr>
          <a:lstStyle/>
          <a:p>
            <a:r>
              <a:rPr lang="en-GB" dirty="0"/>
              <a:t>Some of the same products can also be used for vaginal discharge.</a:t>
            </a:r>
          </a:p>
        </p:txBody>
      </p:sp>
      <p:sp>
        <p:nvSpPr>
          <p:cNvPr id="17" name="Rectangle 16"/>
          <p:cNvSpPr/>
          <p:nvPr/>
        </p:nvSpPr>
        <p:spPr>
          <a:xfrm>
            <a:off x="755650" y="3077922"/>
            <a:ext cx="5032675" cy="553998"/>
          </a:xfrm>
          <a:prstGeom prst="rect">
            <a:avLst/>
          </a:prstGeom>
        </p:spPr>
        <p:txBody>
          <a:bodyPr wrap="square" lIns="0" tIns="0" rIns="0" bIns="0">
            <a:spAutoFit/>
          </a:bodyPr>
          <a:lstStyle/>
          <a:p>
            <a:r>
              <a:rPr lang="en-GB" dirty="0"/>
              <a:t>It is a personal choice and different for each girl. The most common type of protection are: </a:t>
            </a:r>
          </a:p>
        </p:txBody>
      </p:sp>
      <p:sp>
        <p:nvSpPr>
          <p:cNvPr id="18" name="Rectangle 17"/>
          <p:cNvSpPr/>
          <p:nvPr/>
        </p:nvSpPr>
        <p:spPr>
          <a:xfrm>
            <a:off x="755650" y="5320718"/>
            <a:ext cx="7632701"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What do you know already about the three types of feminine protection?</a:t>
            </a:r>
          </a:p>
        </p:txBody>
      </p:sp>
    </p:spTree>
    <p:extLst>
      <p:ext uri="{BB962C8B-B14F-4D97-AF65-F5344CB8AC3E}">
        <p14:creationId xmlns:p14="http://schemas.microsoft.com/office/powerpoint/2010/main" val="420880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Pantyliners</a:t>
            </a:r>
            <a:endParaRPr lang="en-GB" sz="3600" dirty="0">
              <a:latin typeface="+mn-lt"/>
            </a:endParaRPr>
          </a:p>
        </p:txBody>
      </p:sp>
      <p:sp>
        <p:nvSpPr>
          <p:cNvPr id="5" name="Rectangle 4"/>
          <p:cNvSpPr/>
          <p:nvPr/>
        </p:nvSpPr>
        <p:spPr>
          <a:xfrm>
            <a:off x="3004457" y="2204399"/>
            <a:ext cx="5031063" cy="276999"/>
          </a:xfrm>
          <a:prstGeom prst="rect">
            <a:avLst/>
          </a:prstGeom>
        </p:spPr>
        <p:txBody>
          <a:bodyPr wrap="square" lIns="0" tIns="0" rIns="0" bIns="0">
            <a:spAutoFit/>
          </a:bodyPr>
          <a:lstStyle/>
          <a:p>
            <a:r>
              <a:rPr lang="en-GB" dirty="0"/>
              <a:t>They are best used: </a:t>
            </a:r>
          </a:p>
        </p:txBody>
      </p:sp>
      <p:sp>
        <p:nvSpPr>
          <p:cNvPr id="17" name="Rectangle 16"/>
          <p:cNvSpPr/>
          <p:nvPr/>
        </p:nvSpPr>
        <p:spPr>
          <a:xfrm>
            <a:off x="3338285" y="2733698"/>
            <a:ext cx="5050065" cy="276999"/>
          </a:xfrm>
          <a:prstGeom prst="rect">
            <a:avLst/>
          </a:prstGeom>
        </p:spPr>
        <p:txBody>
          <a:bodyPr wrap="square" lIns="0" tIns="0" rIns="0" bIns="0">
            <a:spAutoFit/>
          </a:bodyPr>
          <a:lstStyle/>
          <a:p>
            <a:r>
              <a:rPr lang="en-GB" dirty="0"/>
              <a:t>when your period is light;</a:t>
            </a:r>
          </a:p>
        </p:txBody>
      </p:sp>
      <p:sp>
        <p:nvSpPr>
          <p:cNvPr id="18" name="Rectangle 17"/>
          <p:cNvSpPr/>
          <p:nvPr/>
        </p:nvSpPr>
        <p:spPr>
          <a:xfrm>
            <a:off x="2727654" y="3262996"/>
            <a:ext cx="5660696" cy="495108"/>
          </a:xfrm>
          <a:prstGeom prst="rect">
            <a:avLst/>
          </a:prstGeom>
          <a:solidFill>
            <a:srgbClr val="AFDEF9"/>
          </a:solidFill>
        </p:spPr>
        <p:txBody>
          <a:bodyPr wrap="square" lIns="1296000" tIns="108000" rIns="108000" bIns="108000">
            <a:spAutoFit/>
          </a:bodyPr>
          <a:lstStyle/>
          <a:p>
            <a:r>
              <a:rPr lang="en-GB" dirty="0"/>
              <a:t>in addition to a tampon;</a:t>
            </a:r>
          </a:p>
        </p:txBody>
      </p:sp>
      <p:sp>
        <p:nvSpPr>
          <p:cNvPr id="19" name="Rectangle 18"/>
          <p:cNvSpPr/>
          <p:nvPr/>
        </p:nvSpPr>
        <p:spPr>
          <a:xfrm>
            <a:off x="3869177" y="3978535"/>
            <a:ext cx="4386302" cy="276999"/>
          </a:xfrm>
          <a:prstGeom prst="rect">
            <a:avLst/>
          </a:prstGeom>
        </p:spPr>
        <p:txBody>
          <a:bodyPr wrap="square" lIns="0" tIns="0" rIns="0" bIns="0">
            <a:spAutoFit/>
          </a:bodyPr>
          <a:lstStyle/>
          <a:p>
            <a:r>
              <a:rPr lang="en-GB" dirty="0"/>
              <a:t>in between periods to absorb discharge;</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15" name="Rectangle 14"/>
          <p:cNvSpPr/>
          <p:nvPr/>
        </p:nvSpPr>
        <p:spPr>
          <a:xfrm>
            <a:off x="755650" y="145699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worn outside your body in your underwear.</a:t>
            </a:r>
          </a:p>
        </p:txBody>
      </p:sp>
      <p:sp>
        <p:nvSpPr>
          <p:cNvPr id="20" name="Rectangle 19"/>
          <p:cNvSpPr/>
          <p:nvPr/>
        </p:nvSpPr>
        <p:spPr>
          <a:xfrm>
            <a:off x="2830286" y="4475965"/>
            <a:ext cx="5558064" cy="495108"/>
          </a:xfrm>
          <a:prstGeom prst="rect">
            <a:avLst/>
          </a:prstGeom>
          <a:solidFill>
            <a:srgbClr val="AFDEF9"/>
          </a:solidFill>
        </p:spPr>
        <p:txBody>
          <a:bodyPr wrap="square" lIns="1296000" tIns="108000" rIns="108000" bIns="108000">
            <a:spAutoFit/>
          </a:bodyPr>
          <a:lstStyle/>
          <a:p>
            <a:r>
              <a:rPr lang="en-GB" dirty="0"/>
              <a:t>to help keep you fresh every day.</a:t>
            </a:r>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98759"/>
            <a:ext cx="4310743" cy="4859241"/>
          </a:xfrm>
          <a:prstGeom prst="rect">
            <a:avLst/>
          </a:prstGeom>
        </p:spPr>
      </p:pic>
      <p:sp>
        <p:nvSpPr>
          <p:cNvPr id="23" name="Rectangle 22"/>
          <p:cNvSpPr/>
          <p:nvPr/>
        </p:nvSpPr>
        <p:spPr>
          <a:xfrm>
            <a:off x="1356923" y="5321148"/>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a:t>
            </a:r>
            <a:r>
              <a:rPr lang="en-GB" dirty="0" err="1">
                <a:solidFill>
                  <a:schemeClr val="tx1"/>
                </a:solidFill>
              </a:rPr>
              <a:t>Pantyliners</a:t>
            </a:r>
            <a:r>
              <a:rPr lang="en-GB" dirty="0">
                <a:solidFill>
                  <a:schemeClr val="tx1"/>
                </a:solidFill>
              </a:rPr>
              <a:t>?</a:t>
            </a:r>
          </a:p>
        </p:txBody>
      </p:sp>
    </p:spTree>
    <p:extLst>
      <p:ext uri="{BB962C8B-B14F-4D97-AF65-F5344CB8AC3E}">
        <p14:creationId xmlns:p14="http://schemas.microsoft.com/office/powerpoint/2010/main" val="36168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Sanitary Towels</a:t>
            </a:r>
          </a:p>
        </p:txBody>
      </p:sp>
      <p:sp>
        <p:nvSpPr>
          <p:cNvPr id="10" name="Rectangle 9"/>
          <p:cNvSpPr/>
          <p:nvPr/>
        </p:nvSpPr>
        <p:spPr>
          <a:xfrm>
            <a:off x="2489201" y="2179505"/>
            <a:ext cx="5899150" cy="553998"/>
          </a:xfrm>
          <a:prstGeom prst="rect">
            <a:avLst/>
          </a:prstGeom>
        </p:spPr>
        <p:txBody>
          <a:bodyPr wrap="square" lIns="0" tIns="0" rIns="0" bIns="0">
            <a:spAutoFit/>
          </a:bodyPr>
          <a:lstStyle/>
          <a:p>
            <a:r>
              <a:rPr lang="en-GB" dirty="0"/>
              <a:t>There are many different absorbencies depending on how heavy your period is.</a:t>
            </a:r>
          </a:p>
        </p:txBody>
      </p:sp>
      <p:sp>
        <p:nvSpPr>
          <p:cNvPr id="11" name="Rectangle 10"/>
          <p:cNvSpPr/>
          <p:nvPr/>
        </p:nvSpPr>
        <p:spPr>
          <a:xfrm>
            <a:off x="2095500" y="2960910"/>
            <a:ext cx="6292850" cy="1049106"/>
          </a:xfrm>
          <a:prstGeom prst="rect">
            <a:avLst/>
          </a:prstGeom>
          <a:solidFill>
            <a:srgbClr val="AFDEF9"/>
          </a:solidFill>
        </p:spPr>
        <p:txBody>
          <a:bodyPr wrap="square" lIns="1296000" tIns="108000" rIns="108000" bIns="108000">
            <a:spAutoFit/>
          </a:bodyPr>
          <a:lstStyle/>
          <a:p>
            <a:r>
              <a:rPr lang="en-GB" dirty="0"/>
              <a:t>Some have sticky tabs called ‘wings’, which help provide extra protection to the sides of your underwear.</a:t>
            </a:r>
          </a:p>
        </p:txBody>
      </p:sp>
      <p:sp>
        <p:nvSpPr>
          <p:cNvPr id="12" name="Rectangle 11"/>
          <p:cNvSpPr/>
          <p:nvPr/>
        </p:nvSpPr>
        <p:spPr>
          <a:xfrm>
            <a:off x="3289300" y="4210605"/>
            <a:ext cx="4966179" cy="830997"/>
          </a:xfrm>
          <a:prstGeom prst="rect">
            <a:avLst/>
          </a:prstGeom>
        </p:spPr>
        <p:txBody>
          <a:bodyPr wrap="square" lIns="0" tIns="0" rIns="0" bIns="0">
            <a:spAutoFit/>
          </a:bodyPr>
          <a:lstStyle/>
          <a:p>
            <a:r>
              <a:rPr lang="en-GB" dirty="0"/>
              <a:t>They should be changed frequently to keep fresh and dry (generally every 4 to 6 hours but more often when your period is heavy).</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Rectangle 7"/>
          <p:cNvSpPr/>
          <p:nvPr/>
        </p:nvSpPr>
        <p:spPr>
          <a:xfrm>
            <a:off x="755650" y="145699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worn outside your body in your underwear.</a:t>
            </a:r>
          </a:p>
        </p:txBody>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749" y="2056164"/>
            <a:ext cx="3447832" cy="4801836"/>
          </a:xfrm>
          <a:prstGeom prst="rect">
            <a:avLst/>
          </a:prstGeom>
        </p:spPr>
      </p:pic>
      <p:sp>
        <p:nvSpPr>
          <p:cNvPr id="13" name="Rectangle 12"/>
          <p:cNvSpPr/>
          <p:nvPr/>
        </p:nvSpPr>
        <p:spPr>
          <a:xfrm>
            <a:off x="1356923" y="5321148"/>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sanitary towels?</a:t>
            </a:r>
          </a:p>
        </p:txBody>
      </p:sp>
    </p:spTree>
    <p:extLst>
      <p:ext uri="{BB962C8B-B14F-4D97-AF65-F5344CB8AC3E}">
        <p14:creationId xmlns:p14="http://schemas.microsoft.com/office/powerpoint/2010/main" val="3785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Tampons</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Rectangle 7"/>
          <p:cNvSpPr/>
          <p:nvPr/>
        </p:nvSpPr>
        <p:spPr>
          <a:xfrm>
            <a:off x="755650" y="141006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worn inside your body in your vagina to absorb blood.</a:t>
            </a:r>
          </a:p>
        </p:txBody>
      </p:sp>
      <p:sp>
        <p:nvSpPr>
          <p:cNvPr id="10" name="Rectangle 9"/>
          <p:cNvSpPr/>
          <p:nvPr/>
        </p:nvSpPr>
        <p:spPr>
          <a:xfrm>
            <a:off x="2387600" y="2065293"/>
            <a:ext cx="6000751" cy="553998"/>
          </a:xfrm>
          <a:prstGeom prst="rect">
            <a:avLst/>
          </a:prstGeom>
        </p:spPr>
        <p:txBody>
          <a:bodyPr wrap="square" lIns="0" tIns="0" rIns="0" bIns="0">
            <a:spAutoFit/>
          </a:bodyPr>
          <a:lstStyle/>
          <a:p>
            <a:r>
              <a:rPr lang="en-GB" dirty="0"/>
              <a:t>There are many different absorbencies depending on how heavy your period is.</a:t>
            </a:r>
          </a:p>
        </p:txBody>
      </p:sp>
      <p:sp>
        <p:nvSpPr>
          <p:cNvPr id="14" name="Rectangle 13"/>
          <p:cNvSpPr/>
          <p:nvPr/>
        </p:nvSpPr>
        <p:spPr>
          <a:xfrm>
            <a:off x="2590800" y="4388915"/>
            <a:ext cx="5797550" cy="772107"/>
          </a:xfrm>
          <a:prstGeom prst="rect">
            <a:avLst/>
          </a:prstGeom>
          <a:solidFill>
            <a:srgbClr val="AFDEF9"/>
          </a:solidFill>
        </p:spPr>
        <p:txBody>
          <a:bodyPr wrap="square" lIns="756000" tIns="108000" rIns="108000" bIns="108000">
            <a:spAutoFit/>
          </a:bodyPr>
          <a:lstStyle/>
          <a:p>
            <a:r>
              <a:rPr lang="en-GB" dirty="0"/>
              <a:t>Should be changed regularly (every 4 to 8 hours but more often when your period is heavy).</a:t>
            </a:r>
          </a:p>
        </p:txBody>
      </p:sp>
      <p:sp>
        <p:nvSpPr>
          <p:cNvPr id="11" name="Rectangle 10"/>
          <p:cNvSpPr/>
          <p:nvPr/>
        </p:nvSpPr>
        <p:spPr>
          <a:xfrm>
            <a:off x="2260600" y="2790032"/>
            <a:ext cx="6127749" cy="772107"/>
          </a:xfrm>
          <a:prstGeom prst="rect">
            <a:avLst/>
          </a:prstGeom>
          <a:solidFill>
            <a:srgbClr val="AFDEF9"/>
          </a:solidFill>
        </p:spPr>
        <p:txBody>
          <a:bodyPr wrap="square" lIns="252000" tIns="108000" rIns="108000" bIns="108000">
            <a:spAutoFit/>
          </a:bodyPr>
          <a:lstStyle/>
          <a:p>
            <a:r>
              <a:rPr lang="en-GB" dirty="0"/>
              <a:t>Some come with an applicator to help when inserting them into the vagina.</a:t>
            </a:r>
          </a:p>
        </p:txBody>
      </p:sp>
      <p:sp>
        <p:nvSpPr>
          <p:cNvPr id="12" name="Rectangle 11"/>
          <p:cNvSpPr/>
          <p:nvPr/>
        </p:nvSpPr>
        <p:spPr>
          <a:xfrm>
            <a:off x="2832101" y="3692243"/>
            <a:ext cx="5423378" cy="553998"/>
          </a:xfrm>
          <a:prstGeom prst="rect">
            <a:avLst/>
          </a:prstGeom>
        </p:spPr>
        <p:txBody>
          <a:bodyPr wrap="square" lIns="0" tIns="0" rIns="0" bIns="0">
            <a:spAutoFit/>
          </a:bodyPr>
          <a:lstStyle/>
          <a:p>
            <a:r>
              <a:rPr lang="en-GB" dirty="0"/>
              <a:t>They are good for swimming and other sports, such as gymnastics.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197100"/>
            <a:ext cx="3325299" cy="4660900"/>
          </a:xfrm>
          <a:prstGeom prst="rect">
            <a:avLst/>
          </a:prstGeom>
        </p:spPr>
      </p:pic>
      <p:sp>
        <p:nvSpPr>
          <p:cNvPr id="13" name="Rectangle 12"/>
          <p:cNvSpPr/>
          <p:nvPr/>
        </p:nvSpPr>
        <p:spPr>
          <a:xfrm>
            <a:off x="1356923" y="5321148"/>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tampons?</a:t>
            </a:r>
          </a:p>
        </p:txBody>
      </p:sp>
    </p:spTree>
    <p:extLst>
      <p:ext uri="{BB962C8B-B14F-4D97-AF65-F5344CB8AC3E}">
        <p14:creationId xmlns:p14="http://schemas.microsoft.com/office/powerpoint/2010/main" val="15254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1" grpId="0" animBg="1"/>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85336"/>
            <a:ext cx="2097002" cy="5572664"/>
          </a:xfrm>
          <a:prstGeom prst="rect">
            <a:avLst/>
          </a:prstGeom>
        </p:spPr>
      </p:pic>
      <p:sp>
        <p:nvSpPr>
          <p:cNvPr id="3" name="Rectangle 2"/>
          <p:cNvSpPr/>
          <p:nvPr/>
        </p:nvSpPr>
        <p:spPr>
          <a:xfrm>
            <a:off x="2097002" y="5597717"/>
            <a:ext cx="5923788" cy="495108"/>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chemeClr val="tx1"/>
                </a:solidFill>
              </a:rPr>
              <a:t>Partner Talk </a:t>
            </a:r>
            <a:r>
              <a:rPr lang="en-GB" dirty="0">
                <a:solidFill>
                  <a:schemeClr val="tx1"/>
                </a:solidFill>
              </a:rPr>
              <a:t>– What examples can you think of?</a:t>
            </a:r>
          </a:p>
        </p:txBody>
      </p:sp>
      <p:sp>
        <p:nvSpPr>
          <p:cNvPr id="21" name="Title 20"/>
          <p:cNvSpPr>
            <a:spLocks noGrp="1"/>
          </p:cNvSpPr>
          <p:nvPr>
            <p:ph type="title"/>
          </p:nvPr>
        </p:nvSpPr>
        <p:spPr/>
        <p:txBody>
          <a:bodyPr/>
          <a:lstStyle/>
          <a:p>
            <a:r>
              <a:rPr lang="en-GB" sz="3600" dirty="0">
                <a:latin typeface="+mn-lt"/>
              </a:rPr>
              <a:t>Puberty: What Happens to Girls?</a:t>
            </a:r>
          </a:p>
        </p:txBody>
      </p:sp>
      <p:sp>
        <p:nvSpPr>
          <p:cNvPr id="5" name="Rectangle 4"/>
          <p:cNvSpPr/>
          <p:nvPr/>
        </p:nvSpPr>
        <p:spPr>
          <a:xfrm>
            <a:off x="2719687" y="1384556"/>
            <a:ext cx="5567664" cy="276999"/>
          </a:xfrm>
          <a:prstGeom prst="rect">
            <a:avLst/>
          </a:prstGeom>
        </p:spPr>
        <p:txBody>
          <a:bodyPr wrap="square" lIns="0" tIns="0" rIns="0" bIns="0">
            <a:spAutoFit/>
          </a:bodyPr>
          <a:lstStyle/>
          <a:p>
            <a:r>
              <a:rPr lang="en-GB" dirty="0"/>
              <a:t>You get taller and heavier.</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grpSp>
        <p:nvGrpSpPr>
          <p:cNvPr id="13" name="Group 12"/>
          <p:cNvGrpSpPr/>
          <p:nvPr/>
        </p:nvGrpSpPr>
        <p:grpSpPr>
          <a:xfrm>
            <a:off x="2125027" y="1274245"/>
            <a:ext cx="485108" cy="529885"/>
            <a:chOff x="2061419" y="1347389"/>
            <a:chExt cx="681782" cy="744713"/>
          </a:xfrm>
        </p:grpSpPr>
        <p:sp>
          <p:nvSpPr>
            <p:cNvPr id="11" name="Oval 10"/>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28" name="Rectangle 27"/>
          <p:cNvSpPr/>
          <p:nvPr/>
        </p:nvSpPr>
        <p:spPr>
          <a:xfrm>
            <a:off x="2486025" y="1912246"/>
            <a:ext cx="5534764" cy="495108"/>
          </a:xfrm>
          <a:prstGeom prst="rect">
            <a:avLst/>
          </a:prstGeom>
          <a:solidFill>
            <a:srgbClr val="AFDEF9"/>
          </a:solidFill>
        </p:spPr>
        <p:txBody>
          <a:bodyPr wrap="square" lIns="252000" tIns="108000" rIns="108000" bIns="108000">
            <a:spAutoFit/>
          </a:bodyPr>
          <a:lstStyle/>
          <a:p>
            <a:r>
              <a:rPr lang="en-GB" dirty="0"/>
              <a:t>Your bones grow bigger and heavier.</a:t>
            </a:r>
          </a:p>
        </p:txBody>
      </p:sp>
      <p:grpSp>
        <p:nvGrpSpPr>
          <p:cNvPr id="29" name="Group 28"/>
          <p:cNvGrpSpPr/>
          <p:nvPr/>
        </p:nvGrpSpPr>
        <p:grpSpPr>
          <a:xfrm>
            <a:off x="2116474" y="1871019"/>
            <a:ext cx="485108" cy="529885"/>
            <a:chOff x="2061419" y="1347389"/>
            <a:chExt cx="681782" cy="744713"/>
          </a:xfrm>
        </p:grpSpPr>
        <p:sp>
          <p:nvSpPr>
            <p:cNvPr id="30" name="Oval 29"/>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32" name="Rectangle 31"/>
          <p:cNvSpPr/>
          <p:nvPr/>
        </p:nvSpPr>
        <p:spPr>
          <a:xfrm>
            <a:off x="2722572" y="2472694"/>
            <a:ext cx="5567664" cy="553998"/>
          </a:xfrm>
          <a:prstGeom prst="rect">
            <a:avLst/>
          </a:prstGeom>
        </p:spPr>
        <p:txBody>
          <a:bodyPr wrap="square" lIns="0" tIns="0" rIns="0" bIns="0">
            <a:spAutoFit/>
          </a:bodyPr>
          <a:lstStyle/>
          <a:p>
            <a:r>
              <a:rPr lang="en-GB" dirty="0"/>
              <a:t>Hair grows under your armpits and around your genitals (pubic hair).</a:t>
            </a:r>
          </a:p>
        </p:txBody>
      </p:sp>
      <p:grpSp>
        <p:nvGrpSpPr>
          <p:cNvPr id="33" name="Group 32"/>
          <p:cNvGrpSpPr/>
          <p:nvPr/>
        </p:nvGrpSpPr>
        <p:grpSpPr>
          <a:xfrm>
            <a:off x="2127912" y="2484751"/>
            <a:ext cx="485108" cy="529885"/>
            <a:chOff x="2061419" y="1347389"/>
            <a:chExt cx="681782" cy="744713"/>
          </a:xfrm>
        </p:grpSpPr>
        <p:sp>
          <p:nvSpPr>
            <p:cNvPr id="34" name="Oval 33"/>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36" name="Rectangle 35"/>
          <p:cNvSpPr/>
          <p:nvPr/>
        </p:nvSpPr>
        <p:spPr>
          <a:xfrm>
            <a:off x="2486025" y="3144274"/>
            <a:ext cx="5534764" cy="495108"/>
          </a:xfrm>
          <a:prstGeom prst="rect">
            <a:avLst/>
          </a:prstGeom>
          <a:solidFill>
            <a:srgbClr val="AFDEF9"/>
          </a:solidFill>
        </p:spPr>
        <p:txBody>
          <a:bodyPr wrap="square" lIns="252000" tIns="108000" rIns="108000" bIns="108000">
            <a:spAutoFit/>
          </a:bodyPr>
          <a:lstStyle/>
          <a:p>
            <a:r>
              <a:rPr lang="en-GB" dirty="0"/>
              <a:t>Your face changes shape.</a:t>
            </a:r>
          </a:p>
        </p:txBody>
      </p:sp>
      <p:grpSp>
        <p:nvGrpSpPr>
          <p:cNvPr id="37" name="Group 36"/>
          <p:cNvGrpSpPr/>
          <p:nvPr/>
        </p:nvGrpSpPr>
        <p:grpSpPr>
          <a:xfrm>
            <a:off x="2116474" y="3103711"/>
            <a:ext cx="485108" cy="529885"/>
            <a:chOff x="2061419" y="1347389"/>
            <a:chExt cx="681782" cy="744713"/>
          </a:xfrm>
        </p:grpSpPr>
        <p:sp>
          <p:nvSpPr>
            <p:cNvPr id="38" name="Oval 37"/>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40" name="Rectangle 39"/>
          <p:cNvSpPr/>
          <p:nvPr/>
        </p:nvSpPr>
        <p:spPr>
          <a:xfrm>
            <a:off x="2726608" y="3883926"/>
            <a:ext cx="5567664" cy="276999"/>
          </a:xfrm>
          <a:prstGeom prst="rect">
            <a:avLst/>
          </a:prstGeom>
        </p:spPr>
        <p:txBody>
          <a:bodyPr wrap="square" lIns="0" tIns="0" rIns="0" bIns="0">
            <a:spAutoFit/>
          </a:bodyPr>
          <a:lstStyle/>
          <a:p>
            <a:r>
              <a:rPr lang="en-GB" dirty="0"/>
              <a:t>Your voice gets a little deeper.</a:t>
            </a:r>
          </a:p>
        </p:txBody>
      </p:sp>
      <p:grpSp>
        <p:nvGrpSpPr>
          <p:cNvPr id="41" name="Group 40"/>
          <p:cNvGrpSpPr/>
          <p:nvPr/>
        </p:nvGrpSpPr>
        <p:grpSpPr>
          <a:xfrm>
            <a:off x="2131948" y="3757482"/>
            <a:ext cx="485108" cy="529885"/>
            <a:chOff x="2061419" y="1347389"/>
            <a:chExt cx="681782" cy="744713"/>
          </a:xfrm>
        </p:grpSpPr>
        <p:sp>
          <p:nvSpPr>
            <p:cNvPr id="42" name="Oval 41"/>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44" name="Rectangle 43"/>
          <p:cNvSpPr/>
          <p:nvPr/>
        </p:nvSpPr>
        <p:spPr>
          <a:xfrm>
            <a:off x="2497463" y="4407668"/>
            <a:ext cx="5534764" cy="495108"/>
          </a:xfrm>
          <a:prstGeom prst="rect">
            <a:avLst/>
          </a:prstGeom>
          <a:solidFill>
            <a:srgbClr val="AFDEF9"/>
          </a:solidFill>
        </p:spPr>
        <p:txBody>
          <a:bodyPr wrap="square" lIns="252000" tIns="108000" rIns="108000" bIns="108000">
            <a:spAutoFit/>
          </a:bodyPr>
          <a:lstStyle/>
          <a:p>
            <a:r>
              <a:rPr lang="en-GB" dirty="0"/>
              <a:t>Your hips get wider and more curvy.</a:t>
            </a:r>
          </a:p>
        </p:txBody>
      </p:sp>
      <p:grpSp>
        <p:nvGrpSpPr>
          <p:cNvPr id="45" name="Group 44"/>
          <p:cNvGrpSpPr/>
          <p:nvPr/>
        </p:nvGrpSpPr>
        <p:grpSpPr>
          <a:xfrm>
            <a:off x="2127912" y="4361319"/>
            <a:ext cx="485108" cy="529885"/>
            <a:chOff x="2061419" y="1347389"/>
            <a:chExt cx="681782" cy="744713"/>
          </a:xfrm>
        </p:grpSpPr>
        <p:sp>
          <p:nvSpPr>
            <p:cNvPr id="46" name="Oval 45"/>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
        <p:nvSpPr>
          <p:cNvPr id="48" name="Rectangle 47"/>
          <p:cNvSpPr/>
          <p:nvPr/>
        </p:nvSpPr>
        <p:spPr>
          <a:xfrm>
            <a:off x="2711134" y="5113551"/>
            <a:ext cx="5567664" cy="276999"/>
          </a:xfrm>
          <a:prstGeom prst="rect">
            <a:avLst/>
          </a:prstGeom>
        </p:spPr>
        <p:txBody>
          <a:bodyPr wrap="square" lIns="0" tIns="0" rIns="0" bIns="0">
            <a:spAutoFit/>
          </a:bodyPr>
          <a:lstStyle/>
          <a:p>
            <a:r>
              <a:rPr lang="en-GB" dirty="0"/>
              <a:t>You start your periods.</a:t>
            </a:r>
          </a:p>
        </p:txBody>
      </p:sp>
      <p:grpSp>
        <p:nvGrpSpPr>
          <p:cNvPr id="49" name="Group 48"/>
          <p:cNvGrpSpPr/>
          <p:nvPr/>
        </p:nvGrpSpPr>
        <p:grpSpPr>
          <a:xfrm>
            <a:off x="2116474" y="4987107"/>
            <a:ext cx="485108" cy="529885"/>
            <a:chOff x="2061419" y="1347389"/>
            <a:chExt cx="681782" cy="744713"/>
          </a:xfrm>
        </p:grpSpPr>
        <p:sp>
          <p:nvSpPr>
            <p:cNvPr id="50" name="Oval 49"/>
            <p:cNvSpPr/>
            <p:nvPr/>
          </p:nvSpPr>
          <p:spPr>
            <a:xfrm>
              <a:off x="2095537" y="1424469"/>
              <a:ext cx="631805" cy="631805"/>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1419" y="1347389"/>
              <a:ext cx="681782" cy="744713"/>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8" grpId="0" animBg="1"/>
      <p:bldP spid="32" grpId="0"/>
      <p:bldP spid="36" grpId="0" animBg="1"/>
      <p:bldP spid="40" grpId="0"/>
      <p:bldP spid="44" grpId="0" animBg="1"/>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32101" y="2440120"/>
            <a:ext cx="5556250" cy="276999"/>
          </a:xfrm>
          <a:prstGeom prst="rect">
            <a:avLst/>
          </a:prstGeom>
        </p:spPr>
        <p:txBody>
          <a:bodyPr wrap="square" lIns="0" tIns="0" rIns="0" bIns="0">
            <a:spAutoFit/>
          </a:bodyPr>
          <a:lstStyle/>
          <a:p>
            <a:r>
              <a:rPr lang="en-GB" dirty="0"/>
              <a:t>There are a range of pant styles available. </a:t>
            </a:r>
          </a:p>
        </p:txBody>
      </p:sp>
      <p:sp>
        <p:nvSpPr>
          <p:cNvPr id="11" name="Rectangle 10"/>
          <p:cNvSpPr/>
          <p:nvPr/>
        </p:nvSpPr>
        <p:spPr>
          <a:xfrm>
            <a:off x="2387600" y="2984779"/>
            <a:ext cx="6000749" cy="495108"/>
          </a:xfrm>
          <a:prstGeom prst="rect">
            <a:avLst/>
          </a:prstGeom>
          <a:solidFill>
            <a:srgbClr val="AFDEF9"/>
          </a:solidFill>
        </p:spPr>
        <p:txBody>
          <a:bodyPr wrap="square" lIns="252000" tIns="108000" rIns="108000" bIns="108000">
            <a:spAutoFit/>
          </a:bodyPr>
          <a:lstStyle/>
          <a:p>
            <a:r>
              <a:rPr lang="en-GB" dirty="0"/>
              <a:t>Each style holds a different amount of absorbency.</a:t>
            </a:r>
          </a:p>
        </p:txBody>
      </p:sp>
      <p:sp>
        <p:nvSpPr>
          <p:cNvPr id="12" name="Rectangle 11"/>
          <p:cNvSpPr/>
          <p:nvPr/>
        </p:nvSpPr>
        <p:spPr>
          <a:xfrm>
            <a:off x="2743200" y="3729180"/>
            <a:ext cx="5512279" cy="553998"/>
          </a:xfrm>
          <a:prstGeom prst="rect">
            <a:avLst/>
          </a:prstGeom>
        </p:spPr>
        <p:txBody>
          <a:bodyPr wrap="square" lIns="0" tIns="0" rIns="0" bIns="0">
            <a:spAutoFit/>
          </a:bodyPr>
          <a:lstStyle/>
          <a:p>
            <a:r>
              <a:rPr lang="en-GB" dirty="0"/>
              <a:t>After use, the pants can be rinsed and washed like a normal item of clothing and then re-used.</a:t>
            </a:r>
          </a:p>
        </p:txBody>
      </p:sp>
      <p:sp>
        <p:nvSpPr>
          <p:cNvPr id="21" name="Title 20"/>
          <p:cNvSpPr>
            <a:spLocks noGrp="1"/>
          </p:cNvSpPr>
          <p:nvPr>
            <p:ph type="title"/>
          </p:nvPr>
        </p:nvSpPr>
        <p:spPr/>
        <p:txBody>
          <a:bodyPr/>
          <a:lstStyle/>
          <a:p>
            <a:r>
              <a:rPr lang="en-GB" sz="3600" dirty="0">
                <a:latin typeface="+mn-lt"/>
              </a:rPr>
              <a:t>Period Pants</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97105"/>
            <a:ext cx="2832101" cy="4860895"/>
          </a:xfrm>
          <a:prstGeom prst="rect">
            <a:avLst/>
          </a:prstGeom>
        </p:spPr>
      </p:pic>
      <p:sp>
        <p:nvSpPr>
          <p:cNvPr id="8" name="Rectangle 7"/>
          <p:cNvSpPr/>
          <p:nvPr/>
        </p:nvSpPr>
        <p:spPr>
          <a:xfrm>
            <a:off x="755650" y="141006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underwear with a pad built into the lining. </a:t>
            </a:r>
          </a:p>
        </p:txBody>
      </p:sp>
      <p:sp>
        <p:nvSpPr>
          <p:cNvPr id="13" name="Rectangle 12"/>
          <p:cNvSpPr/>
          <p:nvPr/>
        </p:nvSpPr>
        <p:spPr>
          <a:xfrm>
            <a:off x="1356923" y="5016348"/>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period pants?</a:t>
            </a:r>
          </a:p>
        </p:txBody>
      </p:sp>
    </p:spTree>
    <p:extLst>
      <p:ext uri="{BB962C8B-B14F-4D97-AF65-F5344CB8AC3E}">
        <p14:creationId xmlns:p14="http://schemas.microsoft.com/office/powerpoint/2010/main" val="316112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Menstrual cups</a:t>
            </a:r>
          </a:p>
        </p:txBody>
      </p:sp>
      <p:sp>
        <p:nvSpPr>
          <p:cNvPr id="10" name="Rectangle 9"/>
          <p:cNvSpPr/>
          <p:nvPr/>
        </p:nvSpPr>
        <p:spPr>
          <a:xfrm>
            <a:off x="2489201" y="2103917"/>
            <a:ext cx="5899150" cy="553998"/>
          </a:xfrm>
          <a:prstGeom prst="rect">
            <a:avLst/>
          </a:prstGeom>
        </p:spPr>
        <p:txBody>
          <a:bodyPr wrap="square" lIns="0" tIns="0" rIns="0" bIns="0">
            <a:spAutoFit/>
          </a:bodyPr>
          <a:lstStyle/>
          <a:p>
            <a:r>
              <a:rPr lang="en-GB" dirty="0"/>
              <a:t>These small, plastic cups are shaped like a bell and inserted into the vagina.</a:t>
            </a:r>
          </a:p>
        </p:txBody>
      </p:sp>
      <p:sp>
        <p:nvSpPr>
          <p:cNvPr id="11" name="Rectangle 10"/>
          <p:cNvSpPr/>
          <p:nvPr/>
        </p:nvSpPr>
        <p:spPr>
          <a:xfrm>
            <a:off x="1866900" y="2799347"/>
            <a:ext cx="6521450" cy="772107"/>
          </a:xfrm>
          <a:prstGeom prst="rect">
            <a:avLst/>
          </a:prstGeom>
          <a:solidFill>
            <a:srgbClr val="AFDEF9"/>
          </a:solidFill>
        </p:spPr>
        <p:txBody>
          <a:bodyPr wrap="square" lIns="1296000" tIns="108000" rIns="108000" bIns="108000">
            <a:spAutoFit/>
          </a:bodyPr>
          <a:lstStyle/>
          <a:p>
            <a:r>
              <a:rPr lang="en-GB" dirty="0"/>
              <a:t>The cups have a stem to help insert and remove the cup. </a:t>
            </a:r>
          </a:p>
        </p:txBody>
      </p:sp>
      <p:sp>
        <p:nvSpPr>
          <p:cNvPr id="12" name="Rectangle 11"/>
          <p:cNvSpPr/>
          <p:nvPr/>
        </p:nvSpPr>
        <p:spPr>
          <a:xfrm>
            <a:off x="3033486" y="3690327"/>
            <a:ext cx="5300889" cy="553998"/>
          </a:xfrm>
          <a:prstGeom prst="rect">
            <a:avLst/>
          </a:prstGeom>
        </p:spPr>
        <p:txBody>
          <a:bodyPr wrap="square" lIns="0" tIns="0" rIns="0" bIns="0">
            <a:spAutoFit/>
          </a:bodyPr>
          <a:lstStyle/>
          <a:p>
            <a:r>
              <a:rPr lang="en-GB" dirty="0"/>
              <a:t>They come in different sizes depending on how heavy your period is.</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Rectangle 7"/>
          <p:cNvSpPr/>
          <p:nvPr/>
        </p:nvSpPr>
        <p:spPr>
          <a:xfrm>
            <a:off x="755650" y="145699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worn inside your body to collect blood.</a:t>
            </a:r>
          </a:p>
        </p:txBody>
      </p:sp>
      <p:sp>
        <p:nvSpPr>
          <p:cNvPr id="15" name="Rectangle 14"/>
          <p:cNvSpPr/>
          <p:nvPr/>
        </p:nvSpPr>
        <p:spPr>
          <a:xfrm>
            <a:off x="1866900" y="4378933"/>
            <a:ext cx="6521450" cy="772107"/>
          </a:xfrm>
          <a:prstGeom prst="rect">
            <a:avLst/>
          </a:prstGeom>
          <a:solidFill>
            <a:srgbClr val="AFDEF9"/>
          </a:solidFill>
        </p:spPr>
        <p:txBody>
          <a:bodyPr wrap="square" lIns="1296000" tIns="108000" rIns="108000" bIns="108000">
            <a:spAutoFit/>
          </a:bodyPr>
          <a:lstStyle/>
          <a:p>
            <a:r>
              <a:rPr lang="en-GB" dirty="0"/>
              <a:t>After 4 – 24 hours, depending on flow, the cups are removed, emptied, cleaned and re-used.</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323"/>
          <a:stretch/>
        </p:blipFill>
        <p:spPr>
          <a:xfrm>
            <a:off x="0" y="2103917"/>
            <a:ext cx="3955098" cy="4754083"/>
          </a:xfrm>
          <a:prstGeom prst="rect">
            <a:avLst/>
          </a:prstGeom>
        </p:spPr>
      </p:pic>
      <p:sp>
        <p:nvSpPr>
          <p:cNvPr id="13" name="Rectangle 12"/>
          <p:cNvSpPr/>
          <p:nvPr/>
        </p:nvSpPr>
        <p:spPr>
          <a:xfrm>
            <a:off x="1356923" y="5321148"/>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menstrual cups?</a:t>
            </a:r>
          </a:p>
        </p:txBody>
      </p:sp>
    </p:spTree>
    <p:extLst>
      <p:ext uri="{BB962C8B-B14F-4D97-AF65-F5344CB8AC3E}">
        <p14:creationId xmlns:p14="http://schemas.microsoft.com/office/powerpoint/2010/main" val="7259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5"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Re-useable pads and tampons</a:t>
            </a:r>
          </a:p>
        </p:txBody>
      </p:sp>
      <p:sp>
        <p:nvSpPr>
          <p:cNvPr id="10" name="Rectangle 9"/>
          <p:cNvSpPr/>
          <p:nvPr/>
        </p:nvSpPr>
        <p:spPr>
          <a:xfrm>
            <a:off x="3512457" y="2248184"/>
            <a:ext cx="4875893" cy="830997"/>
          </a:xfrm>
          <a:prstGeom prst="rect">
            <a:avLst/>
          </a:prstGeom>
        </p:spPr>
        <p:txBody>
          <a:bodyPr wrap="square" lIns="0" tIns="0" rIns="0" bIns="0">
            <a:spAutoFit/>
          </a:bodyPr>
          <a:lstStyle/>
          <a:p>
            <a:r>
              <a:rPr lang="en-GB" dirty="0"/>
              <a:t>These are washable cloth pads or sponge like tampons, which are used in exactly the same way as standard pads and tampons. </a:t>
            </a:r>
          </a:p>
        </p:txBody>
      </p:sp>
      <p:sp>
        <p:nvSpPr>
          <p:cNvPr id="11" name="Rectangle 10"/>
          <p:cNvSpPr/>
          <p:nvPr/>
        </p:nvSpPr>
        <p:spPr>
          <a:xfrm>
            <a:off x="2481943" y="3331725"/>
            <a:ext cx="5906407" cy="1049106"/>
          </a:xfrm>
          <a:prstGeom prst="rect">
            <a:avLst/>
          </a:prstGeom>
          <a:solidFill>
            <a:srgbClr val="AFDEF9"/>
          </a:solidFill>
        </p:spPr>
        <p:txBody>
          <a:bodyPr wrap="square" lIns="1296000" tIns="108000" rIns="108000" bIns="108000">
            <a:spAutoFit/>
          </a:bodyPr>
          <a:lstStyle/>
          <a:p>
            <a:r>
              <a:rPr lang="en-GB" dirty="0"/>
              <a:t>Both the pad and tampons can be washed and re-used which helps save money and the environment. </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Rectangle 7"/>
          <p:cNvSpPr/>
          <p:nvPr/>
        </p:nvSpPr>
        <p:spPr>
          <a:xfrm>
            <a:off x="755650" y="1456990"/>
            <a:ext cx="7632701" cy="49510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These are worn just like non re-useable ones.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845" y="1952098"/>
            <a:ext cx="4072352" cy="4905902"/>
          </a:xfrm>
          <a:prstGeom prst="rect">
            <a:avLst/>
          </a:prstGeom>
        </p:spPr>
      </p:pic>
      <p:sp>
        <p:nvSpPr>
          <p:cNvPr id="13" name="Rectangle 12"/>
          <p:cNvSpPr/>
          <p:nvPr/>
        </p:nvSpPr>
        <p:spPr>
          <a:xfrm>
            <a:off x="1356923" y="4988351"/>
            <a:ext cx="6430154"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are the advantages and disadvantages of re-useable pads and tampons?</a:t>
            </a:r>
          </a:p>
        </p:txBody>
      </p:sp>
    </p:spTree>
    <p:extLst>
      <p:ext uri="{BB962C8B-B14F-4D97-AF65-F5344CB8AC3E}">
        <p14:creationId xmlns:p14="http://schemas.microsoft.com/office/powerpoint/2010/main" val="292751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lnSpc>
                <a:spcPct val="107000"/>
              </a:lnSpc>
              <a:spcAft>
                <a:spcPts val="800"/>
              </a:spcAft>
            </a:pPr>
            <a:r>
              <a:rPr lang="en-IE" sz="2800" dirty="0">
                <a:effectLst/>
                <a:latin typeface="+mn-lt"/>
                <a:ea typeface="Calibri" panose="020F0502020204030204" pitchFamily="34" charset="0"/>
                <a:cs typeface="Times New Roman" panose="02020603050405020304" pitchFamily="18" charset="0"/>
              </a:rPr>
              <a:t>How Should You Dispose Of Your Feminine Protection Products Appropriately?</a:t>
            </a:r>
            <a:endParaRPr lang="en-GB" sz="2800" dirty="0">
              <a:effectLst/>
              <a:latin typeface="+mn-lt"/>
              <a:ea typeface="Calibri" panose="020F0502020204030204" pitchFamily="34" charset="0"/>
              <a:cs typeface="Times New Roman" panose="02020603050405020304" pitchFamily="18" charset="0"/>
            </a:endParaRP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8" name="Rectangle 7"/>
          <p:cNvSpPr/>
          <p:nvPr/>
        </p:nvSpPr>
        <p:spPr>
          <a:xfrm>
            <a:off x="796097" y="1535244"/>
            <a:ext cx="7542275" cy="1260254"/>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nSpc>
                <a:spcPct val="107000"/>
              </a:lnSpc>
            </a:pPr>
            <a:r>
              <a:rPr lang="en-IE" sz="1600" dirty="0">
                <a:solidFill>
                  <a:schemeClr val="tx1"/>
                </a:solidFill>
                <a:effectLst/>
                <a:ea typeface="Calibri" panose="020F0502020204030204" pitchFamily="34" charset="0"/>
                <a:cs typeface="Times New Roman" panose="02020603050405020304" pitchFamily="18" charset="0"/>
              </a:rPr>
              <a:t>Some products are reusable so they don’t need to be disposed of. These include:</a:t>
            </a:r>
          </a:p>
          <a:p>
            <a:pPr marL="342900" lvl="0" indent="-342900">
              <a:lnSpc>
                <a:spcPct val="107000"/>
              </a:lnSpc>
              <a:buFont typeface="Symbol" panose="05050102010706020507" pitchFamily="18" charset="2"/>
              <a:buChar char=""/>
            </a:pPr>
            <a:r>
              <a:rPr lang="en-I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Period pants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Menstrual cups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E"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Re-usable pads and tampons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96097" y="4174088"/>
            <a:ext cx="7542275" cy="1941658"/>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IE" sz="1600">
                <a:solidFill>
                  <a:schemeClr val="tx1"/>
                </a:solidFill>
              </a:rPr>
              <a:t>It’s </a:t>
            </a:r>
            <a:r>
              <a:rPr lang="en-IE" sz="1600" dirty="0">
                <a:solidFill>
                  <a:schemeClr val="tx1"/>
                </a:solidFill>
              </a:rPr>
              <a:t>important that these products are </a:t>
            </a:r>
            <a:r>
              <a:rPr lang="en-IE" sz="1600" b="1" dirty="0">
                <a:solidFill>
                  <a:schemeClr val="tx1"/>
                </a:solidFill>
              </a:rPr>
              <a:t>disposed of appropriately</a:t>
            </a:r>
            <a:r>
              <a:rPr lang="en-IE" sz="1600" dirty="0">
                <a:solidFill>
                  <a:schemeClr val="tx1"/>
                </a:solidFill>
              </a:rPr>
              <a:t>. The most important rule with all of these single use products is simple, </a:t>
            </a:r>
            <a:r>
              <a:rPr lang="en-IE" sz="1600" b="1" dirty="0">
                <a:solidFill>
                  <a:schemeClr val="tx1"/>
                </a:solidFill>
              </a:rPr>
              <a:t>do not flush</a:t>
            </a:r>
            <a:r>
              <a:rPr lang="en-IE" sz="1600" dirty="0">
                <a:solidFill>
                  <a:schemeClr val="tx1"/>
                </a:solidFill>
              </a:rPr>
              <a:t>! </a:t>
            </a:r>
          </a:p>
          <a:p>
            <a:endParaRPr lang="en-IE" sz="1600" dirty="0">
              <a:solidFill>
                <a:schemeClr val="tx1"/>
              </a:solidFill>
            </a:endParaRPr>
          </a:p>
          <a:p>
            <a:r>
              <a:rPr lang="en-IE" sz="1600" dirty="0">
                <a:solidFill>
                  <a:schemeClr val="tx1"/>
                </a:solidFill>
              </a:rPr>
              <a:t>These products should be disposed of in sanitary bins or in ordinary bins if sanitary bins aren’t available. You can use the packaging from your new product to wrap up the used product before disposing of it or if it’s the end of your period, you may use some toilet tissue to wrap them up. </a:t>
            </a:r>
            <a:endParaRPr lang="en-GB" sz="1600" dirty="0">
              <a:solidFill>
                <a:schemeClr val="tx1"/>
              </a:solidFill>
            </a:endParaRPr>
          </a:p>
        </p:txBody>
      </p:sp>
      <p:sp>
        <p:nvSpPr>
          <p:cNvPr id="12" name="TextBox 11">
            <a:extLst>
              <a:ext uri="{FF2B5EF4-FFF2-40B4-BE49-F238E27FC236}">
                <a16:creationId xmlns:a16="http://schemas.microsoft.com/office/drawing/2014/main" id="{4216C0C4-8D16-4750-88D7-E39B5B628924}"/>
              </a:ext>
            </a:extLst>
          </p:cNvPr>
          <p:cNvSpPr txBox="1"/>
          <p:nvPr/>
        </p:nvSpPr>
        <p:spPr>
          <a:xfrm>
            <a:off x="796097" y="2946184"/>
            <a:ext cx="7542275" cy="1077218"/>
          </a:xfrm>
          <a:prstGeom prst="rect">
            <a:avLst/>
          </a:prstGeom>
          <a:solidFill>
            <a:schemeClr val="accent5">
              <a:lumMod val="40000"/>
              <a:lumOff val="60000"/>
            </a:schemeClr>
          </a:solidFill>
        </p:spPr>
        <p:txBody>
          <a:bodyPr wrap="square">
            <a:spAutoFit/>
          </a:bodyPr>
          <a:lstStyle/>
          <a:p>
            <a:r>
              <a:rPr lang="en-IE" sz="1600" dirty="0"/>
              <a:t>Others are </a:t>
            </a:r>
            <a:r>
              <a:rPr lang="en-IE" sz="1600" b="1" dirty="0"/>
              <a:t>single use </a:t>
            </a:r>
            <a:r>
              <a:rPr lang="en-IE" sz="1600" dirty="0"/>
              <a:t>and should be disposed of after use. These products include:</a:t>
            </a:r>
            <a:endParaRPr lang="en-GB" sz="1600" dirty="0"/>
          </a:p>
          <a:p>
            <a:pPr marL="285750" lvl="0" indent="-285750">
              <a:buFont typeface="Arial" panose="020B0604020202020204" pitchFamily="34" charset="0"/>
              <a:buChar char="•"/>
            </a:pPr>
            <a:r>
              <a:rPr lang="en-IE" sz="1600" dirty="0"/>
              <a:t>Pantyliners</a:t>
            </a:r>
            <a:endParaRPr lang="en-GB" sz="1600" dirty="0"/>
          </a:p>
          <a:p>
            <a:pPr marL="285750" lvl="0" indent="-285750">
              <a:buFont typeface="Arial" panose="020B0604020202020204" pitchFamily="34" charset="0"/>
              <a:buChar char="•"/>
            </a:pPr>
            <a:r>
              <a:rPr lang="en-IE" sz="1600" dirty="0"/>
              <a:t>Sanitary towels</a:t>
            </a:r>
            <a:endParaRPr lang="en-GB" sz="1600" dirty="0"/>
          </a:p>
          <a:p>
            <a:pPr marL="285750" lvl="0" indent="-285750">
              <a:buFont typeface="Arial" panose="020B0604020202020204" pitchFamily="34" charset="0"/>
              <a:buChar char="•"/>
            </a:pPr>
            <a:r>
              <a:rPr lang="en-IE" sz="1600" dirty="0"/>
              <a:t>Tampons</a:t>
            </a:r>
            <a:endParaRPr lang="en-GB" sz="1600" dirty="0"/>
          </a:p>
        </p:txBody>
      </p:sp>
    </p:spTree>
    <p:extLst>
      <p:ext uri="{BB962C8B-B14F-4D97-AF65-F5344CB8AC3E}">
        <p14:creationId xmlns:p14="http://schemas.microsoft.com/office/powerpoint/2010/main" val="20466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466019"/>
          </a:xfrm>
        </p:spPr>
        <p:txBody>
          <a:bodyPr/>
          <a:lstStyle/>
          <a:p>
            <a:pPr algn="ctr"/>
            <a:r>
              <a:rPr lang="en-GB" sz="3600" dirty="0">
                <a:latin typeface="+mn-lt"/>
              </a:rPr>
              <a:t>How Will I Know When My Period Will Start?</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9" name="Oval 8"/>
          <p:cNvSpPr/>
          <p:nvPr/>
        </p:nvSpPr>
        <p:spPr>
          <a:xfrm>
            <a:off x="6832121" y="4570664"/>
            <a:ext cx="1995216" cy="1995216"/>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Let’s take a look at how to do this…</a:t>
            </a:r>
          </a:p>
        </p:txBody>
      </p:sp>
      <p:sp>
        <p:nvSpPr>
          <p:cNvPr id="10" name="Rectangle 9"/>
          <p:cNvSpPr/>
          <p:nvPr/>
        </p:nvSpPr>
        <p:spPr>
          <a:xfrm>
            <a:off x="2489201" y="2103917"/>
            <a:ext cx="5899150" cy="276999"/>
          </a:xfrm>
          <a:prstGeom prst="rect">
            <a:avLst/>
          </a:prstGeom>
        </p:spPr>
        <p:txBody>
          <a:bodyPr wrap="square" lIns="0" tIns="0" rIns="0" bIns="0">
            <a:spAutoFit/>
          </a:bodyPr>
          <a:lstStyle/>
          <a:p>
            <a:r>
              <a:rPr lang="en-GB" dirty="0"/>
              <a:t>Mark on a calendar the date of your first period.</a:t>
            </a:r>
          </a:p>
        </p:txBody>
      </p:sp>
      <p:sp>
        <p:nvSpPr>
          <p:cNvPr id="11" name="Rectangle 10"/>
          <p:cNvSpPr/>
          <p:nvPr/>
        </p:nvSpPr>
        <p:spPr>
          <a:xfrm>
            <a:off x="1204686" y="2602883"/>
            <a:ext cx="7183664" cy="1049106"/>
          </a:xfrm>
          <a:prstGeom prst="rect">
            <a:avLst/>
          </a:prstGeom>
          <a:solidFill>
            <a:srgbClr val="AFDEF9"/>
          </a:solidFill>
        </p:spPr>
        <p:txBody>
          <a:bodyPr wrap="square" lIns="1296000" tIns="108000" rIns="108000" bIns="108000">
            <a:spAutoFit/>
          </a:bodyPr>
          <a:lstStyle/>
          <a:p>
            <a:r>
              <a:rPr lang="en-GB" dirty="0"/>
              <a:t>Count 28 days from the day of your </a:t>
            </a:r>
            <a:r>
              <a:rPr lang="en-GB" b="1" dirty="0"/>
              <a:t>first </a:t>
            </a:r>
            <a:r>
              <a:rPr lang="en-GB" dirty="0"/>
              <a:t>show of blood. This will give you a rough idea of when your next period will be.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148" y="1544283"/>
            <a:ext cx="3236624" cy="5313717"/>
          </a:xfrm>
          <a:prstGeom prst="rect">
            <a:avLst/>
          </a:prstGeom>
        </p:spPr>
      </p:pic>
      <p:sp>
        <p:nvSpPr>
          <p:cNvPr id="12" name="Rectangle 11"/>
          <p:cNvSpPr/>
          <p:nvPr/>
        </p:nvSpPr>
        <p:spPr>
          <a:xfrm>
            <a:off x="3158840" y="3880526"/>
            <a:ext cx="5175536" cy="553998"/>
          </a:xfrm>
          <a:prstGeom prst="rect">
            <a:avLst/>
          </a:prstGeom>
        </p:spPr>
        <p:txBody>
          <a:bodyPr wrap="square" lIns="0" tIns="0" rIns="0" bIns="0">
            <a:spAutoFit/>
          </a:bodyPr>
          <a:lstStyle/>
          <a:p>
            <a:r>
              <a:rPr lang="en-GB" b="1" dirty="0"/>
              <a:t>Be prepared </a:t>
            </a:r>
            <a:r>
              <a:rPr lang="en-GB" dirty="0"/>
              <a:t>always carry some spare underwear and sanitary towels or tampons in your bag.</a:t>
            </a:r>
          </a:p>
        </p:txBody>
      </p:sp>
      <p:sp>
        <p:nvSpPr>
          <p:cNvPr id="8" name="Rectangle 7"/>
          <p:cNvSpPr/>
          <p:nvPr/>
        </p:nvSpPr>
        <p:spPr>
          <a:xfrm>
            <a:off x="755650" y="4975360"/>
            <a:ext cx="5775779" cy="1049106"/>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Remember:</a:t>
            </a:r>
            <a:r>
              <a:rPr lang="en-GB" dirty="0">
                <a:solidFill>
                  <a:schemeClr val="tx1"/>
                </a:solidFill>
              </a:rPr>
              <a:t> Periods will not have a set pattern in the beginning. They will eventually settle into their own pattern after a few months or years.</a:t>
            </a:r>
          </a:p>
        </p:txBody>
      </p:sp>
    </p:spTree>
    <p:extLst>
      <p:ext uri="{BB962C8B-B14F-4D97-AF65-F5344CB8AC3E}">
        <p14:creationId xmlns:p14="http://schemas.microsoft.com/office/powerpoint/2010/main" val="391069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1407962"/>
          </a:xfrm>
        </p:spPr>
        <p:txBody>
          <a:bodyPr/>
          <a:lstStyle/>
          <a:p>
            <a:pPr algn="ctr"/>
            <a:r>
              <a:rPr lang="en-GB" sz="3600" dirty="0">
                <a:latin typeface="+mn-lt"/>
              </a:rPr>
              <a:t>Working Out When Your Next Period Will Start</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143" y="1886857"/>
            <a:ext cx="7053943" cy="491330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4512" y="3622566"/>
            <a:ext cx="3881677" cy="3235434"/>
          </a:xfrm>
          <a:prstGeom prst="rect">
            <a:avLst/>
          </a:prstGeom>
        </p:spPr>
      </p:pic>
    </p:spTree>
    <p:extLst>
      <p:ext uri="{BB962C8B-B14F-4D97-AF65-F5344CB8AC3E}">
        <p14:creationId xmlns:p14="http://schemas.microsoft.com/office/powerpoint/2010/main" val="2919637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Remember</a:t>
            </a:r>
          </a:p>
        </p:txBody>
      </p:sp>
      <p:sp>
        <p:nvSpPr>
          <p:cNvPr id="5" name="Rectangle 4"/>
          <p:cNvSpPr/>
          <p:nvPr/>
        </p:nvSpPr>
        <p:spPr>
          <a:xfrm>
            <a:off x="2838450" y="1583322"/>
            <a:ext cx="5549900" cy="276999"/>
          </a:xfrm>
          <a:prstGeom prst="rect">
            <a:avLst/>
          </a:prstGeom>
        </p:spPr>
        <p:txBody>
          <a:bodyPr wrap="square" lIns="0" tIns="0" rIns="0" bIns="0">
            <a:spAutoFit/>
          </a:bodyPr>
          <a:lstStyle/>
          <a:p>
            <a:r>
              <a:rPr lang="en-GB" dirty="0"/>
              <a:t>Having a period is a normal healthy thing to happen.</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9" name="Rectangle 8"/>
          <p:cNvSpPr/>
          <p:nvPr/>
        </p:nvSpPr>
        <p:spPr>
          <a:xfrm>
            <a:off x="3741043" y="3051200"/>
            <a:ext cx="4647307" cy="830997"/>
          </a:xfrm>
          <a:prstGeom prst="rect">
            <a:avLst/>
          </a:prstGeom>
        </p:spPr>
        <p:txBody>
          <a:bodyPr wrap="square" lIns="0" tIns="0" rIns="0" bIns="0">
            <a:spAutoFit/>
          </a:bodyPr>
          <a:lstStyle/>
          <a:p>
            <a:r>
              <a:rPr lang="en-GB" dirty="0"/>
              <a:t>It can take some time getting used to having periods and feeling confident about dealing with them. </a:t>
            </a:r>
          </a:p>
        </p:txBody>
      </p:sp>
      <p:sp>
        <p:nvSpPr>
          <p:cNvPr id="10" name="Rectangle 9"/>
          <p:cNvSpPr/>
          <p:nvPr/>
        </p:nvSpPr>
        <p:spPr>
          <a:xfrm>
            <a:off x="2247900" y="2033496"/>
            <a:ext cx="6140450" cy="772107"/>
          </a:xfrm>
          <a:prstGeom prst="rect">
            <a:avLst/>
          </a:prstGeom>
          <a:solidFill>
            <a:srgbClr val="AFDEF9"/>
          </a:solidFill>
        </p:spPr>
        <p:txBody>
          <a:bodyPr wrap="square" lIns="1296000" tIns="108000" rIns="108000" bIns="108000">
            <a:spAutoFit/>
          </a:bodyPr>
          <a:lstStyle/>
          <a:p>
            <a:r>
              <a:rPr lang="en-GB" dirty="0"/>
              <a:t>It is a natural process for every girl/teenager/woman.</a:t>
            </a:r>
          </a:p>
        </p:txBody>
      </p:sp>
      <p:sp>
        <p:nvSpPr>
          <p:cNvPr id="11" name="Rectangle 10"/>
          <p:cNvSpPr/>
          <p:nvPr/>
        </p:nvSpPr>
        <p:spPr>
          <a:xfrm>
            <a:off x="2627084" y="4026015"/>
            <a:ext cx="5761266" cy="1049106"/>
          </a:xfrm>
          <a:prstGeom prst="rect">
            <a:avLst/>
          </a:prstGeom>
          <a:solidFill>
            <a:srgbClr val="AFDEF9"/>
          </a:solidFill>
        </p:spPr>
        <p:txBody>
          <a:bodyPr wrap="square" lIns="1296000" tIns="108000" rIns="108000" bIns="108000">
            <a:spAutoFit/>
          </a:bodyPr>
          <a:lstStyle/>
          <a:p>
            <a:r>
              <a:rPr lang="en-GB" dirty="0"/>
              <a:t>Periods are a sign that your body is working properly; they are a special part of being a female.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29" y="1051023"/>
            <a:ext cx="3750572" cy="5806977"/>
          </a:xfrm>
          <a:prstGeom prst="rect">
            <a:avLst/>
          </a:prstGeom>
        </p:spPr>
      </p:pic>
      <p:sp>
        <p:nvSpPr>
          <p:cNvPr id="12" name="Oval 11"/>
          <p:cNvSpPr/>
          <p:nvPr/>
        </p:nvSpPr>
        <p:spPr>
          <a:xfrm>
            <a:off x="147863" y="4263637"/>
            <a:ext cx="2479221" cy="2479221"/>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Do you have any questions you would like to discuss?</a:t>
            </a:r>
          </a:p>
        </p:txBody>
      </p:sp>
      <p:sp>
        <p:nvSpPr>
          <p:cNvPr id="14" name="Oval 13"/>
          <p:cNvSpPr/>
          <p:nvPr/>
        </p:nvSpPr>
        <p:spPr>
          <a:xfrm>
            <a:off x="1949514" y="3486991"/>
            <a:ext cx="1669923" cy="1669923"/>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b="1" dirty="0">
                <a:solidFill>
                  <a:schemeClr val="bg1"/>
                </a:solidFill>
              </a:rPr>
              <a:t>Any question is a good question</a:t>
            </a:r>
          </a:p>
        </p:txBody>
      </p:sp>
      <p:sp>
        <p:nvSpPr>
          <p:cNvPr id="15" name="Rectangle 14"/>
          <p:cNvSpPr/>
          <p:nvPr/>
        </p:nvSpPr>
        <p:spPr>
          <a:xfrm>
            <a:off x="3898434" y="5320718"/>
            <a:ext cx="4489915" cy="772107"/>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Remember: </a:t>
            </a:r>
            <a:r>
              <a:rPr lang="en-GB" dirty="0">
                <a:solidFill>
                  <a:schemeClr val="tx1"/>
                </a:solidFill>
              </a:rPr>
              <a:t>no-one will know that you have your period, unless you tell them. </a:t>
            </a:r>
          </a:p>
        </p:txBody>
      </p:sp>
    </p:spTree>
    <p:extLst>
      <p:ext uri="{BB962C8B-B14F-4D97-AF65-F5344CB8AC3E}">
        <p14:creationId xmlns:p14="http://schemas.microsoft.com/office/powerpoint/2010/main" val="14208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Puberty: What Happens to Girls?</a:t>
            </a:r>
          </a:p>
        </p:txBody>
      </p:sp>
      <p:sp>
        <p:nvSpPr>
          <p:cNvPr id="12" name="Rectangle 11"/>
          <p:cNvSpPr/>
          <p:nvPr/>
        </p:nvSpPr>
        <p:spPr>
          <a:xfrm>
            <a:off x="2076068" y="1666201"/>
            <a:ext cx="5199692" cy="276999"/>
          </a:xfrm>
          <a:prstGeom prst="rect">
            <a:avLst/>
          </a:prstGeom>
        </p:spPr>
        <p:txBody>
          <a:bodyPr wrap="square" lIns="0" tIns="0" rIns="0" bIns="0">
            <a:spAutoFit/>
          </a:bodyPr>
          <a:lstStyle/>
          <a:p>
            <a:r>
              <a:rPr lang="en-GB" dirty="0"/>
              <a:t>Your body sweats more.</a:t>
            </a:r>
          </a:p>
        </p:txBody>
      </p:sp>
      <p:sp>
        <p:nvSpPr>
          <p:cNvPr id="16" name="Rectangle 15"/>
          <p:cNvSpPr/>
          <p:nvPr/>
        </p:nvSpPr>
        <p:spPr>
          <a:xfrm>
            <a:off x="1810229" y="2511041"/>
            <a:ext cx="5231802" cy="495108"/>
          </a:xfrm>
          <a:prstGeom prst="rect">
            <a:avLst/>
          </a:prstGeom>
          <a:solidFill>
            <a:srgbClr val="AFDEF9"/>
          </a:solidFill>
        </p:spPr>
        <p:txBody>
          <a:bodyPr wrap="square" lIns="252000" tIns="108000" rIns="108000" bIns="108000">
            <a:spAutoFit/>
          </a:bodyPr>
          <a:lstStyle/>
          <a:p>
            <a:r>
              <a:rPr lang="en-GB" dirty="0"/>
              <a:t>Your breasts and nipples get larger.</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grpSp>
        <p:nvGrpSpPr>
          <p:cNvPr id="20" name="Group 19"/>
          <p:cNvGrpSpPr/>
          <p:nvPr/>
        </p:nvGrpSpPr>
        <p:grpSpPr>
          <a:xfrm>
            <a:off x="1060450" y="1356042"/>
            <a:ext cx="911560" cy="909888"/>
            <a:chOff x="646274" y="1349613"/>
            <a:chExt cx="606159" cy="605047"/>
          </a:xfrm>
        </p:grpSpPr>
        <p:sp>
          <p:nvSpPr>
            <p:cNvPr id="14" name="Oval 13"/>
            <p:cNvSpPr/>
            <p:nvPr/>
          </p:nvSpPr>
          <p:spPr>
            <a:xfrm>
              <a:off x="648967" y="1351194"/>
              <a:ext cx="603466" cy="6034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74" y="1349613"/>
              <a:ext cx="606159" cy="602485"/>
            </a:xfrm>
            <a:prstGeom prst="rect">
              <a:avLst/>
            </a:prstGeom>
          </p:spPr>
        </p:pic>
      </p:grpSp>
      <p:grpSp>
        <p:nvGrpSpPr>
          <p:cNvPr id="22" name="Group 21"/>
          <p:cNvGrpSpPr/>
          <p:nvPr/>
        </p:nvGrpSpPr>
        <p:grpSpPr>
          <a:xfrm>
            <a:off x="1060450" y="2308189"/>
            <a:ext cx="911560" cy="909888"/>
            <a:chOff x="646274" y="1349613"/>
            <a:chExt cx="606159" cy="605047"/>
          </a:xfrm>
        </p:grpSpPr>
        <p:sp>
          <p:nvSpPr>
            <p:cNvPr id="23" name="Oval 22"/>
            <p:cNvSpPr/>
            <p:nvPr/>
          </p:nvSpPr>
          <p:spPr>
            <a:xfrm>
              <a:off x="648967" y="1351194"/>
              <a:ext cx="603466" cy="6034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74" y="1349613"/>
              <a:ext cx="606159" cy="602485"/>
            </a:xfrm>
            <a:prstGeom prst="rect">
              <a:avLst/>
            </a:prstGeom>
          </p:spPr>
        </p:pic>
      </p:grpSp>
      <p:sp>
        <p:nvSpPr>
          <p:cNvPr id="29" name="Rectangle 28"/>
          <p:cNvSpPr/>
          <p:nvPr/>
        </p:nvSpPr>
        <p:spPr>
          <a:xfrm>
            <a:off x="2076068" y="3415606"/>
            <a:ext cx="3652082" cy="553998"/>
          </a:xfrm>
          <a:prstGeom prst="rect">
            <a:avLst/>
          </a:prstGeom>
        </p:spPr>
        <p:txBody>
          <a:bodyPr wrap="square" lIns="0" tIns="0" rIns="0" bIns="0">
            <a:spAutoFit/>
          </a:bodyPr>
          <a:lstStyle/>
          <a:p>
            <a:r>
              <a:rPr lang="en-GB" dirty="0"/>
              <a:t>Your internal and external sex organs grow.</a:t>
            </a:r>
          </a:p>
        </p:txBody>
      </p:sp>
      <p:sp>
        <p:nvSpPr>
          <p:cNvPr id="30" name="Rectangle 29"/>
          <p:cNvSpPr/>
          <p:nvPr/>
        </p:nvSpPr>
        <p:spPr>
          <a:xfrm>
            <a:off x="1741217" y="4306515"/>
            <a:ext cx="5231802" cy="772107"/>
          </a:xfrm>
          <a:prstGeom prst="rect">
            <a:avLst/>
          </a:prstGeom>
          <a:solidFill>
            <a:srgbClr val="AFDEF9"/>
          </a:solidFill>
        </p:spPr>
        <p:txBody>
          <a:bodyPr wrap="square" lIns="324000" tIns="108000" rIns="108000" bIns="108000">
            <a:spAutoFit/>
          </a:bodyPr>
          <a:lstStyle/>
          <a:p>
            <a:r>
              <a:rPr lang="en-GB" dirty="0"/>
              <a:t>You may have mood swings, and sexual thoughts and feelings. </a:t>
            </a:r>
          </a:p>
        </p:txBody>
      </p:sp>
      <p:grpSp>
        <p:nvGrpSpPr>
          <p:cNvPr id="31" name="Group 30"/>
          <p:cNvGrpSpPr/>
          <p:nvPr/>
        </p:nvGrpSpPr>
        <p:grpSpPr>
          <a:xfrm>
            <a:off x="1060450" y="3268507"/>
            <a:ext cx="911560" cy="909888"/>
            <a:chOff x="646274" y="1349613"/>
            <a:chExt cx="606159" cy="605047"/>
          </a:xfrm>
        </p:grpSpPr>
        <p:sp>
          <p:nvSpPr>
            <p:cNvPr id="32" name="Oval 31"/>
            <p:cNvSpPr/>
            <p:nvPr/>
          </p:nvSpPr>
          <p:spPr>
            <a:xfrm>
              <a:off x="648967" y="1351194"/>
              <a:ext cx="603466" cy="6034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74" y="1349613"/>
              <a:ext cx="606159" cy="602485"/>
            </a:xfrm>
            <a:prstGeom prst="rect">
              <a:avLst/>
            </a:prstGeom>
          </p:spPr>
        </p:pic>
      </p:grpSp>
      <p:grpSp>
        <p:nvGrpSpPr>
          <p:cNvPr id="34" name="Group 33"/>
          <p:cNvGrpSpPr/>
          <p:nvPr/>
        </p:nvGrpSpPr>
        <p:grpSpPr>
          <a:xfrm>
            <a:off x="1060450" y="4225998"/>
            <a:ext cx="911560" cy="909888"/>
            <a:chOff x="646274" y="1349613"/>
            <a:chExt cx="606159" cy="605047"/>
          </a:xfrm>
        </p:grpSpPr>
        <p:sp>
          <p:nvSpPr>
            <p:cNvPr id="35" name="Oval 34"/>
            <p:cNvSpPr/>
            <p:nvPr/>
          </p:nvSpPr>
          <p:spPr>
            <a:xfrm>
              <a:off x="648967" y="1351194"/>
              <a:ext cx="603466" cy="6034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74" y="1349613"/>
              <a:ext cx="606159" cy="602485"/>
            </a:xfrm>
            <a:prstGeom prst="rect">
              <a:avLst/>
            </a:prstGeom>
          </p:spPr>
        </p:pic>
      </p:grpSp>
      <p:sp>
        <p:nvSpPr>
          <p:cNvPr id="37" name="Rectangle 36"/>
          <p:cNvSpPr/>
          <p:nvPr/>
        </p:nvSpPr>
        <p:spPr>
          <a:xfrm>
            <a:off x="2076068" y="5347752"/>
            <a:ext cx="3422519" cy="553998"/>
          </a:xfrm>
          <a:prstGeom prst="rect">
            <a:avLst/>
          </a:prstGeom>
        </p:spPr>
        <p:txBody>
          <a:bodyPr wrap="square" lIns="0" tIns="0" rIns="0" bIns="0">
            <a:spAutoFit/>
          </a:bodyPr>
          <a:lstStyle/>
          <a:p>
            <a:r>
              <a:rPr lang="en-GB" dirty="0"/>
              <a:t>Your hair on your arms and legs grows darker.</a:t>
            </a:r>
          </a:p>
        </p:txBody>
      </p:sp>
      <p:grpSp>
        <p:nvGrpSpPr>
          <p:cNvPr id="39" name="Group 38"/>
          <p:cNvGrpSpPr/>
          <p:nvPr/>
        </p:nvGrpSpPr>
        <p:grpSpPr>
          <a:xfrm>
            <a:off x="1060450" y="5182937"/>
            <a:ext cx="911560" cy="909888"/>
            <a:chOff x="646274" y="1349613"/>
            <a:chExt cx="606159" cy="605047"/>
          </a:xfrm>
        </p:grpSpPr>
        <p:sp>
          <p:nvSpPr>
            <p:cNvPr id="40" name="Oval 39"/>
            <p:cNvSpPr/>
            <p:nvPr/>
          </p:nvSpPr>
          <p:spPr>
            <a:xfrm>
              <a:off x="648967" y="1351194"/>
              <a:ext cx="603466" cy="60346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274" y="1349613"/>
              <a:ext cx="606159" cy="602485"/>
            </a:xfrm>
            <a:prstGeom prst="rect">
              <a:avLst/>
            </a:prstGeom>
          </p:spPr>
        </p:pic>
      </p:grpSp>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2660" y="1356042"/>
            <a:ext cx="2173856" cy="5501958"/>
          </a:xfrm>
          <a:prstGeom prst="rect">
            <a:avLst/>
          </a:prstGeom>
        </p:spPr>
      </p:pic>
    </p:spTree>
    <p:extLst>
      <p:ext uri="{BB962C8B-B14F-4D97-AF65-F5344CB8AC3E}">
        <p14:creationId xmlns:p14="http://schemas.microsoft.com/office/powerpoint/2010/main" val="41744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9" grpId="0"/>
      <p:bldP spid="30"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Female Reproductive System</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3885" y="1399645"/>
            <a:ext cx="6396230" cy="4801660"/>
          </a:xfrm>
          <a:prstGeom prst="rect">
            <a:avLst/>
          </a:prstGeom>
        </p:spPr>
      </p:pic>
      <p:sp>
        <p:nvSpPr>
          <p:cNvPr id="9" name="Fallopian Tube"/>
          <p:cNvSpPr txBox="1">
            <a:spLocks noChangeArrowheads="1"/>
          </p:cNvSpPr>
          <p:nvPr/>
        </p:nvSpPr>
        <p:spPr bwMode="auto">
          <a:xfrm>
            <a:off x="5484899" y="1314966"/>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Fallopian Tube</a:t>
            </a:r>
          </a:p>
        </p:txBody>
      </p:sp>
      <p:sp>
        <p:nvSpPr>
          <p:cNvPr id="20" name="Egg"/>
          <p:cNvSpPr txBox="1">
            <a:spLocks noChangeArrowheads="1"/>
          </p:cNvSpPr>
          <p:nvPr/>
        </p:nvSpPr>
        <p:spPr bwMode="auto">
          <a:xfrm>
            <a:off x="5343088" y="3088566"/>
            <a:ext cx="8957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Egg</a:t>
            </a:r>
          </a:p>
        </p:txBody>
      </p:sp>
      <p:sp>
        <p:nvSpPr>
          <p:cNvPr id="22" name="Vagina"/>
          <p:cNvSpPr txBox="1">
            <a:spLocks noChangeArrowheads="1"/>
          </p:cNvSpPr>
          <p:nvPr/>
        </p:nvSpPr>
        <p:spPr bwMode="auto">
          <a:xfrm>
            <a:off x="2609558" y="5237332"/>
            <a:ext cx="1176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Vagina</a:t>
            </a:r>
          </a:p>
        </p:txBody>
      </p:sp>
      <p:sp>
        <p:nvSpPr>
          <p:cNvPr id="23" name="Uterus"/>
          <p:cNvSpPr txBox="1">
            <a:spLocks noChangeArrowheads="1"/>
          </p:cNvSpPr>
          <p:nvPr/>
        </p:nvSpPr>
        <p:spPr bwMode="auto">
          <a:xfrm>
            <a:off x="2207128" y="3911958"/>
            <a:ext cx="1176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Uterus</a:t>
            </a:r>
          </a:p>
        </p:txBody>
      </p:sp>
      <p:sp>
        <p:nvSpPr>
          <p:cNvPr id="24" name="Ovary"/>
          <p:cNvSpPr txBox="1">
            <a:spLocks noChangeArrowheads="1"/>
          </p:cNvSpPr>
          <p:nvPr/>
        </p:nvSpPr>
        <p:spPr bwMode="auto">
          <a:xfrm>
            <a:off x="779968" y="3343991"/>
            <a:ext cx="11765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Ovary</a:t>
            </a:r>
          </a:p>
        </p:txBody>
      </p:sp>
      <p:sp>
        <p:nvSpPr>
          <p:cNvPr id="8" name="Oval 7"/>
          <p:cNvSpPr/>
          <p:nvPr/>
        </p:nvSpPr>
        <p:spPr>
          <a:xfrm>
            <a:off x="299430" y="4350012"/>
            <a:ext cx="2280557" cy="2280557"/>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Click the points for more information.</a:t>
            </a:r>
          </a:p>
        </p:txBody>
      </p:sp>
      <p:sp>
        <p:nvSpPr>
          <p:cNvPr id="19" name="Oval 18"/>
          <p:cNvSpPr/>
          <p:nvPr/>
        </p:nvSpPr>
        <p:spPr>
          <a:xfrm>
            <a:off x="6552387" y="2659325"/>
            <a:ext cx="88814" cy="8881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flipH="1">
            <a:off x="1533525" y="2738080"/>
            <a:ext cx="914401" cy="605911"/>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71852" y="3623563"/>
            <a:ext cx="1345051" cy="334405"/>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786090" y="5172071"/>
            <a:ext cx="779754" cy="265316"/>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641201" y="1749295"/>
            <a:ext cx="564457" cy="130922"/>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001331" y="2738080"/>
            <a:ext cx="491631" cy="433078"/>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grpSp>
        <p:nvGrpSpPr>
          <p:cNvPr id="44" name="Vagina info"/>
          <p:cNvGrpSpPr/>
          <p:nvPr/>
        </p:nvGrpSpPr>
        <p:grpSpPr>
          <a:xfrm>
            <a:off x="5598527" y="3982282"/>
            <a:ext cx="2903451" cy="2348724"/>
            <a:chOff x="5484899" y="3744101"/>
            <a:chExt cx="2903451" cy="2348724"/>
          </a:xfrm>
        </p:grpSpPr>
        <p:sp>
          <p:nvSpPr>
            <p:cNvPr id="42" name="Rectangle 41"/>
            <p:cNvSpPr/>
            <p:nvPr/>
          </p:nvSpPr>
          <p:spPr>
            <a:xfrm>
              <a:off x="5484899" y="3744101"/>
              <a:ext cx="2903451" cy="2348724"/>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Vagina</a:t>
              </a:r>
            </a:p>
            <a:p>
              <a:r>
                <a:rPr lang="en-GB" dirty="0">
                  <a:solidFill>
                    <a:schemeClr val="tx1"/>
                  </a:solidFill>
                </a:rPr>
                <a:t>The opening of the female reproductive system.</a:t>
              </a:r>
            </a:p>
          </p:txBody>
        </p:sp>
        <p:sp>
          <p:nvSpPr>
            <p:cNvPr id="43" name="Oval 42"/>
            <p:cNvSpPr/>
            <p:nvPr/>
          </p:nvSpPr>
          <p:spPr>
            <a:xfrm>
              <a:off x="7994357" y="3810238"/>
              <a:ext cx="333560" cy="333560"/>
            </a:xfrm>
            <a:prstGeom prst="ellipse">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b="1" dirty="0"/>
            </a:p>
          </p:txBody>
        </p:sp>
      </p:grpSp>
      <p:grpSp>
        <p:nvGrpSpPr>
          <p:cNvPr id="45" name="Ovary info"/>
          <p:cNvGrpSpPr/>
          <p:nvPr/>
        </p:nvGrpSpPr>
        <p:grpSpPr>
          <a:xfrm>
            <a:off x="5598527" y="3982282"/>
            <a:ext cx="2903451" cy="2348724"/>
            <a:chOff x="5484899" y="3744101"/>
            <a:chExt cx="2903451" cy="2348724"/>
          </a:xfrm>
        </p:grpSpPr>
        <p:sp>
          <p:nvSpPr>
            <p:cNvPr id="46" name="Rectangle 45"/>
            <p:cNvSpPr/>
            <p:nvPr/>
          </p:nvSpPr>
          <p:spPr>
            <a:xfrm>
              <a:off x="5484899" y="3744101"/>
              <a:ext cx="2903451" cy="2348724"/>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Ovary</a:t>
              </a:r>
            </a:p>
            <a:p>
              <a:r>
                <a:rPr lang="en-GB" altLang="en-US" dirty="0">
                  <a:solidFill>
                    <a:schemeClr val="tx1"/>
                  </a:solidFill>
                </a:rPr>
                <a:t> A pair of female reproductive organs in which eggs are produced.</a:t>
              </a:r>
              <a:endParaRPr lang="en-GB" dirty="0">
                <a:solidFill>
                  <a:schemeClr val="tx1"/>
                </a:solidFill>
              </a:endParaRPr>
            </a:p>
          </p:txBody>
        </p:sp>
        <p:sp>
          <p:nvSpPr>
            <p:cNvPr id="47" name="Oval 46"/>
            <p:cNvSpPr/>
            <p:nvPr/>
          </p:nvSpPr>
          <p:spPr>
            <a:xfrm>
              <a:off x="7994357" y="3810238"/>
              <a:ext cx="333560" cy="333560"/>
            </a:xfrm>
            <a:prstGeom prst="ellipse">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b="1" dirty="0"/>
            </a:p>
          </p:txBody>
        </p:sp>
      </p:grpSp>
      <p:grpSp>
        <p:nvGrpSpPr>
          <p:cNvPr id="48" name="Egg info"/>
          <p:cNvGrpSpPr/>
          <p:nvPr/>
        </p:nvGrpSpPr>
        <p:grpSpPr>
          <a:xfrm>
            <a:off x="5598527" y="3982282"/>
            <a:ext cx="2903451" cy="2348724"/>
            <a:chOff x="5484899" y="3744101"/>
            <a:chExt cx="2903451" cy="2348724"/>
          </a:xfrm>
        </p:grpSpPr>
        <p:sp>
          <p:nvSpPr>
            <p:cNvPr id="49" name="Rectangle 48"/>
            <p:cNvSpPr/>
            <p:nvPr/>
          </p:nvSpPr>
          <p:spPr>
            <a:xfrm>
              <a:off x="5484899" y="3744101"/>
              <a:ext cx="2903451" cy="2348724"/>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Egg</a:t>
              </a:r>
            </a:p>
            <a:p>
              <a:pPr>
                <a:spcBef>
                  <a:spcPct val="0"/>
                </a:spcBef>
              </a:pPr>
              <a:r>
                <a:rPr lang="en-GB" altLang="en-US" dirty="0">
                  <a:solidFill>
                    <a:schemeClr val="tx1"/>
                  </a:solidFill>
                </a:rPr>
                <a:t>A cell which is the beginning of a human embryo.</a:t>
              </a:r>
            </a:p>
          </p:txBody>
        </p:sp>
        <p:sp>
          <p:nvSpPr>
            <p:cNvPr id="50" name="Oval 49"/>
            <p:cNvSpPr/>
            <p:nvPr/>
          </p:nvSpPr>
          <p:spPr>
            <a:xfrm>
              <a:off x="7994357" y="3810238"/>
              <a:ext cx="333560" cy="333560"/>
            </a:xfrm>
            <a:prstGeom prst="ellipse">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b="1" dirty="0"/>
            </a:p>
          </p:txBody>
        </p:sp>
      </p:grpSp>
      <p:grpSp>
        <p:nvGrpSpPr>
          <p:cNvPr id="51" name="Uterus info"/>
          <p:cNvGrpSpPr/>
          <p:nvPr/>
        </p:nvGrpSpPr>
        <p:grpSpPr>
          <a:xfrm>
            <a:off x="5598527" y="3982282"/>
            <a:ext cx="2903451" cy="2348724"/>
            <a:chOff x="5484899" y="3744101"/>
            <a:chExt cx="2903451" cy="2348724"/>
          </a:xfrm>
        </p:grpSpPr>
        <p:sp>
          <p:nvSpPr>
            <p:cNvPr id="52" name="Rectangle 51"/>
            <p:cNvSpPr/>
            <p:nvPr/>
          </p:nvSpPr>
          <p:spPr>
            <a:xfrm>
              <a:off x="5484899" y="3744101"/>
              <a:ext cx="2903451" cy="2348724"/>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Uterus</a:t>
              </a:r>
            </a:p>
            <a:p>
              <a:pPr>
                <a:spcBef>
                  <a:spcPct val="0"/>
                </a:spcBef>
              </a:pPr>
              <a:r>
                <a:rPr lang="en-GB" altLang="en-US" dirty="0">
                  <a:solidFill>
                    <a:schemeClr val="tx1"/>
                  </a:solidFill>
                </a:rPr>
                <a:t>A major organ where the human foetus develops.</a:t>
              </a:r>
            </a:p>
          </p:txBody>
        </p:sp>
        <p:sp>
          <p:nvSpPr>
            <p:cNvPr id="53" name="Oval 52"/>
            <p:cNvSpPr/>
            <p:nvPr/>
          </p:nvSpPr>
          <p:spPr>
            <a:xfrm>
              <a:off x="7994357" y="3810238"/>
              <a:ext cx="333560" cy="333560"/>
            </a:xfrm>
            <a:prstGeom prst="ellipse">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b="1" dirty="0"/>
            </a:p>
          </p:txBody>
        </p:sp>
      </p:grpSp>
      <p:grpSp>
        <p:nvGrpSpPr>
          <p:cNvPr id="54" name="Fallopian tube info"/>
          <p:cNvGrpSpPr/>
          <p:nvPr/>
        </p:nvGrpSpPr>
        <p:grpSpPr>
          <a:xfrm>
            <a:off x="5598527" y="3982282"/>
            <a:ext cx="2903451" cy="2348724"/>
            <a:chOff x="5484899" y="3744101"/>
            <a:chExt cx="2903451" cy="2348724"/>
          </a:xfrm>
        </p:grpSpPr>
        <p:sp>
          <p:nvSpPr>
            <p:cNvPr id="55" name="Rectangle 54"/>
            <p:cNvSpPr/>
            <p:nvPr/>
          </p:nvSpPr>
          <p:spPr>
            <a:xfrm>
              <a:off x="5484899" y="3744101"/>
              <a:ext cx="2903451" cy="2348724"/>
            </a:xfrm>
            <a:prstGeom prst="rect">
              <a:avLst/>
            </a:prstGeom>
            <a:solidFill>
              <a:schemeClr val="bg1"/>
            </a:solidFill>
            <a:ln w="28575">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Fallopian tube</a:t>
              </a:r>
            </a:p>
            <a:p>
              <a:pPr>
                <a:spcBef>
                  <a:spcPct val="0"/>
                </a:spcBef>
              </a:pPr>
              <a:r>
                <a:rPr lang="en-GB" altLang="en-US" dirty="0">
                  <a:solidFill>
                    <a:schemeClr val="tx1"/>
                  </a:solidFill>
                </a:rPr>
                <a:t>The egg travels down the tube toward the uterus ready for fertilisation.</a:t>
              </a:r>
            </a:p>
          </p:txBody>
        </p:sp>
        <p:sp>
          <p:nvSpPr>
            <p:cNvPr id="56" name="Oval 55"/>
            <p:cNvSpPr/>
            <p:nvPr/>
          </p:nvSpPr>
          <p:spPr>
            <a:xfrm>
              <a:off x="7994357" y="3810238"/>
              <a:ext cx="333560" cy="333560"/>
            </a:xfrm>
            <a:prstGeom prst="ellipse">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GB" b="1" dirty="0"/>
            </a:p>
          </p:txBody>
        </p:sp>
      </p:grpSp>
      <p:pic>
        <p:nvPicPr>
          <p:cNvPr id="57" name="Picture 5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9047" y="3744101"/>
            <a:ext cx="3296110" cy="2629267"/>
          </a:xfrm>
          <a:prstGeom prst="rect">
            <a:avLst/>
          </a:prstGeom>
        </p:spPr>
      </p:pic>
    </p:spTree>
    <p:extLst>
      <p:ext uri="{BB962C8B-B14F-4D97-AF65-F5344CB8AC3E}">
        <p14:creationId xmlns:p14="http://schemas.microsoft.com/office/powerpoint/2010/main" val="472498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par>
                                <p:cTn id="10" presetID="1" presetClass="exit" presetSubtype="0" fill="hold" nodeType="withEffect">
                                  <p:stCondLst>
                                    <p:cond delay="0"/>
                                  </p:stCondLst>
                                  <p:childTnLst>
                                    <p:set>
                                      <p:cBhvr>
                                        <p:cTn id="11" dur="1" fill="hold">
                                          <p:stCondLst>
                                            <p:cond delay="0"/>
                                          </p:stCondLst>
                                        </p:cTn>
                                        <p:tgtEl>
                                          <p:spTgt spid="4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4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51"/>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 presetClass="exit" presetSubtype="0" fill="hold" nodeType="withEffect">
                                  <p:stCondLst>
                                    <p:cond delay="0"/>
                                  </p:stCondLst>
                                  <p:childTnLst>
                                    <p:set>
                                      <p:cBhvr>
                                        <p:cTn id="27" dur="1" fill="hold">
                                          <p:stCondLst>
                                            <p:cond delay="0"/>
                                          </p:stCondLst>
                                        </p:cTn>
                                        <p:tgtEl>
                                          <p:spTgt spid="4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 presetClass="exit" presetSubtype="0" fill="hold" nodeType="withEffect">
                                  <p:stCondLst>
                                    <p:cond delay="0"/>
                                  </p:stCondLst>
                                  <p:childTnLst>
                                    <p:set>
                                      <p:cBhvr>
                                        <p:cTn id="43" dur="1" fill="hold">
                                          <p:stCondLst>
                                            <p:cond delay="0"/>
                                          </p:stCondLst>
                                        </p:cTn>
                                        <p:tgtEl>
                                          <p:spTgt spid="4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 presetClass="exit" presetSubtype="0" fill="hold" nodeType="withEffect">
                                  <p:stCondLst>
                                    <p:cond delay="0"/>
                                  </p:stCondLst>
                                  <p:childTnLst>
                                    <p:set>
                                      <p:cBhvr>
                                        <p:cTn id="59" dur="1" fill="hold">
                                          <p:stCondLst>
                                            <p:cond delay="0"/>
                                          </p:stCondLst>
                                        </p:cTn>
                                        <p:tgtEl>
                                          <p:spTgt spid="4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4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nodeType="withEffect">
                                  <p:stCondLst>
                                    <p:cond delay="0"/>
                                  </p:stCondLst>
                                  <p:childTnLst>
                                    <p:set>
                                      <p:cBhvr>
                                        <p:cTn id="70" dur="1" fill="hold">
                                          <p:stCondLst>
                                            <p:cond delay="0"/>
                                          </p:stCondLst>
                                        </p:cTn>
                                        <p:tgtEl>
                                          <p:spTgt spid="57"/>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 presetClass="exit" presetSubtype="0" fill="hold" nodeType="withEffect">
                                  <p:stCondLst>
                                    <p:cond delay="0"/>
                                  </p:stCondLst>
                                  <p:childTnLst>
                                    <p:set>
                                      <p:cBhvr>
                                        <p:cTn id="75" dur="1" fill="hold">
                                          <p:stCondLst>
                                            <p:cond delay="0"/>
                                          </p:stCondLst>
                                        </p:cTn>
                                        <p:tgtEl>
                                          <p:spTgt spid="44"/>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8"/>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Are Periods?</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4" name="Oval 3"/>
          <p:cNvSpPr/>
          <p:nvPr/>
        </p:nvSpPr>
        <p:spPr>
          <a:xfrm>
            <a:off x="300400" y="1538961"/>
            <a:ext cx="2571520" cy="2571520"/>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Periods (menstruation) happen due to the hormones changing in your body.</a:t>
            </a:r>
          </a:p>
        </p:txBody>
      </p:sp>
      <p:sp>
        <p:nvSpPr>
          <p:cNvPr id="9" name="Oval 8"/>
          <p:cNvSpPr/>
          <p:nvPr/>
        </p:nvSpPr>
        <p:spPr>
          <a:xfrm>
            <a:off x="1485599" y="4059271"/>
            <a:ext cx="2571520" cy="2571520"/>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Even before birth, a girl has 1-2 million tiny eggs (ovum) in her ovaries. </a:t>
            </a:r>
          </a:p>
        </p:txBody>
      </p:sp>
      <p:sp>
        <p:nvSpPr>
          <p:cNvPr id="10" name="Oval 9"/>
          <p:cNvSpPr/>
          <p:nvPr/>
        </p:nvSpPr>
        <p:spPr>
          <a:xfrm>
            <a:off x="3165300" y="1487751"/>
            <a:ext cx="2571520" cy="2571520"/>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When puberty is reached, an egg is released each month from her ovaries. </a:t>
            </a:r>
          </a:p>
        </p:txBody>
      </p:sp>
      <p:sp>
        <p:nvSpPr>
          <p:cNvPr id="11" name="Oval 10"/>
          <p:cNvSpPr/>
          <p:nvPr/>
        </p:nvSpPr>
        <p:spPr>
          <a:xfrm>
            <a:off x="4643879" y="3680273"/>
            <a:ext cx="2965461" cy="2965461"/>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If the egg is not fertilised by a sperm, the lining of the uterus and the egg leaves your body through your vagina; this is called a ‘period’.</a:t>
            </a:r>
          </a:p>
        </p:txBody>
      </p:sp>
      <p:sp>
        <p:nvSpPr>
          <p:cNvPr id="12" name="Oval 11"/>
          <p:cNvSpPr/>
          <p:nvPr/>
        </p:nvSpPr>
        <p:spPr>
          <a:xfrm>
            <a:off x="6238738" y="1195195"/>
            <a:ext cx="2697344" cy="269734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The egg moves from the ovary and along the fallopian tube and down into the uterus (womb).</a:t>
            </a:r>
          </a:p>
        </p:txBody>
      </p:sp>
    </p:spTree>
    <p:extLst>
      <p:ext uri="{BB962C8B-B14F-4D97-AF65-F5344CB8AC3E}">
        <p14:creationId xmlns:p14="http://schemas.microsoft.com/office/powerpoint/2010/main" val="39949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38961"/>
            <a:ext cx="5586746" cy="5319039"/>
          </a:xfrm>
          <a:prstGeom prst="rect">
            <a:avLst/>
          </a:prstGeom>
        </p:spPr>
      </p:pic>
      <p:sp>
        <p:nvSpPr>
          <p:cNvPr id="21" name="Title 20"/>
          <p:cNvSpPr>
            <a:spLocks noGrp="1"/>
          </p:cNvSpPr>
          <p:nvPr>
            <p:ph type="title"/>
          </p:nvPr>
        </p:nvSpPr>
        <p:spPr/>
        <p:txBody>
          <a:bodyPr/>
          <a:lstStyle/>
          <a:p>
            <a:r>
              <a:rPr lang="en-GB" sz="3600" dirty="0">
                <a:latin typeface="+mn-lt"/>
              </a:rPr>
              <a:t>Why Do Periods Start</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9" name="Oval 8"/>
          <p:cNvSpPr/>
          <p:nvPr/>
        </p:nvSpPr>
        <p:spPr>
          <a:xfrm>
            <a:off x="2255119" y="1330821"/>
            <a:ext cx="2449951" cy="2449951"/>
          </a:xfrm>
          <a:prstGeom prst="ellipse">
            <a:avLst/>
          </a:prstGeom>
          <a:solidFill>
            <a:srgbClr val="CA09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Periods are caused by hormone levels changing within your body.</a:t>
            </a:r>
          </a:p>
        </p:txBody>
      </p:sp>
      <p:sp>
        <p:nvSpPr>
          <p:cNvPr id="10" name="Oval 9"/>
          <p:cNvSpPr/>
          <p:nvPr/>
        </p:nvSpPr>
        <p:spPr>
          <a:xfrm>
            <a:off x="6698394" y="1226320"/>
            <a:ext cx="2082937" cy="2082937"/>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Periods are a normal part of the female reproductive cycle.</a:t>
            </a:r>
          </a:p>
        </p:txBody>
      </p:sp>
      <p:sp>
        <p:nvSpPr>
          <p:cNvPr id="11" name="Oval 10"/>
          <p:cNvSpPr/>
          <p:nvPr/>
        </p:nvSpPr>
        <p:spPr>
          <a:xfrm>
            <a:off x="4402830" y="1802806"/>
            <a:ext cx="2571520" cy="2571520"/>
          </a:xfrm>
          <a:prstGeom prst="ellipse">
            <a:avLst/>
          </a:prstGeom>
          <a:solidFill>
            <a:srgbClr val="007A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It is nature’s way of preparing your body for having a baby when you are older.</a:t>
            </a:r>
          </a:p>
        </p:txBody>
      </p:sp>
      <p:sp>
        <p:nvSpPr>
          <p:cNvPr id="12" name="Oval 11"/>
          <p:cNvSpPr/>
          <p:nvPr/>
        </p:nvSpPr>
        <p:spPr>
          <a:xfrm>
            <a:off x="3000568" y="4198480"/>
            <a:ext cx="2326446" cy="2326446"/>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They are nothing to feel embarrassed about.</a:t>
            </a:r>
          </a:p>
        </p:txBody>
      </p:sp>
      <p:sp>
        <p:nvSpPr>
          <p:cNvPr id="13" name="Rectangle 12"/>
          <p:cNvSpPr/>
          <p:nvPr/>
        </p:nvSpPr>
        <p:spPr>
          <a:xfrm>
            <a:off x="5586746" y="4837150"/>
            <a:ext cx="2638992" cy="1049106"/>
          </a:xfrm>
          <a:prstGeom prst="rect">
            <a:avLst/>
          </a:prstGeom>
          <a:solidFill>
            <a:schemeClr val="bg1"/>
          </a:solidFill>
          <a:ln w="38100">
            <a:solidFill>
              <a:srgbClr val="CA095B"/>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tx1"/>
                </a:solidFill>
              </a:rPr>
              <a:t>Partner Talk </a:t>
            </a:r>
            <a:r>
              <a:rPr lang="en-GB" dirty="0">
                <a:solidFill>
                  <a:schemeClr val="tx1"/>
                </a:solidFill>
              </a:rPr>
              <a:t>– What questions do you have about periods?</a:t>
            </a:r>
          </a:p>
        </p:txBody>
      </p:sp>
    </p:spTree>
    <p:extLst>
      <p:ext uri="{BB962C8B-B14F-4D97-AF65-F5344CB8AC3E}">
        <p14:creationId xmlns:p14="http://schemas.microsoft.com/office/powerpoint/2010/main" val="289865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Menstrual Cycle</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pic>
        <p:nvPicPr>
          <p:cNvPr id="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9000" y="1265238"/>
            <a:ext cx="482600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3133725" y="4210050"/>
            <a:ext cx="2876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dirty="0">
                <a:solidFill>
                  <a:schemeClr val="tx1"/>
                </a:solidFill>
              </a:rPr>
              <a:t>The menstrual cycle is usually around 28 days. However, it can vary from between 23-35 days.</a:t>
            </a:r>
          </a:p>
        </p:txBody>
      </p:sp>
    </p:spTree>
    <p:extLst>
      <p:ext uri="{BB962C8B-B14F-4D97-AF65-F5344CB8AC3E}">
        <p14:creationId xmlns:p14="http://schemas.microsoft.com/office/powerpoint/2010/main" val="207016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Menstrual Cycle </a:t>
            </a:r>
            <a:r>
              <a:rPr lang="en-GB" sz="3600" dirty="0">
                <a:solidFill>
                  <a:srgbClr val="25B7BC"/>
                </a:solidFill>
                <a:latin typeface="+mn-lt"/>
              </a:rPr>
              <a:t>Days 1-5</a:t>
            </a:r>
          </a:p>
        </p:txBody>
      </p:sp>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pic>
        <p:nvPicPr>
          <p:cNvPr id="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16263" y="1628775"/>
            <a:ext cx="2901950" cy="3779838"/>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814745" y="2439722"/>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Fallopian Tube</a:t>
            </a:r>
          </a:p>
        </p:txBody>
      </p:sp>
      <p:sp>
        <p:nvSpPr>
          <p:cNvPr id="10" name="TextBox 18"/>
          <p:cNvSpPr txBox="1">
            <a:spLocks noChangeArrowheads="1"/>
          </p:cNvSpPr>
          <p:nvPr/>
        </p:nvSpPr>
        <p:spPr bwMode="auto">
          <a:xfrm>
            <a:off x="1945724" y="3931556"/>
            <a:ext cx="119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Uterus</a:t>
            </a:r>
          </a:p>
        </p:txBody>
      </p:sp>
      <p:sp>
        <p:nvSpPr>
          <p:cNvPr id="11" name="Rectangle 6"/>
          <p:cNvSpPr>
            <a:spLocks noChangeArrowheads="1"/>
          </p:cNvSpPr>
          <p:nvPr/>
        </p:nvSpPr>
        <p:spPr bwMode="auto">
          <a:xfrm>
            <a:off x="6647415" y="2352148"/>
            <a:ext cx="830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Ovary</a:t>
            </a:r>
          </a:p>
        </p:txBody>
      </p:sp>
      <p:sp>
        <p:nvSpPr>
          <p:cNvPr id="12" name="Rectangle 7"/>
          <p:cNvSpPr>
            <a:spLocks noChangeArrowheads="1"/>
          </p:cNvSpPr>
          <p:nvPr/>
        </p:nvSpPr>
        <p:spPr bwMode="auto">
          <a:xfrm>
            <a:off x="2502203" y="5378742"/>
            <a:ext cx="93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Vagina</a:t>
            </a:r>
          </a:p>
        </p:txBody>
      </p:sp>
      <p:sp>
        <p:nvSpPr>
          <p:cNvPr id="15" name="Oval 14"/>
          <p:cNvSpPr/>
          <p:nvPr/>
        </p:nvSpPr>
        <p:spPr>
          <a:xfrm>
            <a:off x="6132105" y="3822427"/>
            <a:ext cx="2691974" cy="269197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The lining is lost from the uterus.</a:t>
            </a:r>
          </a:p>
          <a:p>
            <a:pPr algn="ctr">
              <a:spcBef>
                <a:spcPct val="0"/>
              </a:spcBef>
            </a:pPr>
            <a:r>
              <a:rPr lang="en-GB" altLang="en-US" dirty="0">
                <a:solidFill>
                  <a:schemeClr val="bg1"/>
                </a:solidFill>
              </a:rPr>
              <a:t>This is called a period.</a:t>
            </a:r>
          </a:p>
        </p:txBody>
      </p:sp>
      <p:cxnSp>
        <p:nvCxnSpPr>
          <p:cNvPr id="16" name="Straight Connector 15"/>
          <p:cNvCxnSpPr/>
          <p:nvPr/>
        </p:nvCxnSpPr>
        <p:spPr>
          <a:xfrm flipH="1">
            <a:off x="2502196" y="1888317"/>
            <a:ext cx="837904" cy="463831"/>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16263" y="3772427"/>
            <a:ext cx="874447" cy="375675"/>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50713" y="4797218"/>
            <a:ext cx="1029986" cy="488097"/>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75284" y="2574148"/>
            <a:ext cx="925516" cy="265624"/>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77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Menstrual Cycle </a:t>
            </a:r>
            <a:r>
              <a:rPr lang="en-GB" sz="3600" dirty="0">
                <a:solidFill>
                  <a:srgbClr val="F777B1"/>
                </a:solidFill>
                <a:latin typeface="+mn-lt"/>
              </a:rPr>
              <a:t>Days 6-13</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16263" y="1611314"/>
            <a:ext cx="2913062" cy="3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nip and Round Single Corner Rectangle 1"/>
          <p:cNvSpPr/>
          <p:nvPr/>
        </p:nvSpPr>
        <p:spPr>
          <a:xfrm rot="10800000" flipH="1">
            <a:off x="6832121" y="-1"/>
            <a:ext cx="2311879" cy="549275"/>
          </a:xfrm>
          <a:prstGeom prst="snipRoundRect">
            <a:avLst>
              <a:gd name="adj1" fmla="val 50000"/>
              <a:gd name="adj2" fmla="val 0"/>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92296" y="136136"/>
            <a:ext cx="1660287" cy="276999"/>
          </a:xfrm>
          <a:prstGeom prst="rect">
            <a:avLst/>
          </a:prstGeom>
        </p:spPr>
        <p:txBody>
          <a:bodyPr wrap="square" lIns="0" tIns="0" rIns="0" bIns="0">
            <a:spAutoFit/>
          </a:bodyPr>
          <a:lstStyle/>
          <a:p>
            <a:r>
              <a:rPr lang="en-GB" b="1" dirty="0">
                <a:solidFill>
                  <a:schemeClr val="bg1"/>
                </a:solidFill>
              </a:rPr>
              <a:t>Menstruation</a:t>
            </a:r>
          </a:p>
        </p:txBody>
      </p:sp>
      <p:sp>
        <p:nvSpPr>
          <p:cNvPr id="9" name="TextBox 5"/>
          <p:cNvSpPr txBox="1">
            <a:spLocks noChangeArrowheads="1"/>
          </p:cNvSpPr>
          <p:nvPr/>
        </p:nvSpPr>
        <p:spPr bwMode="auto">
          <a:xfrm>
            <a:off x="814745" y="2439722"/>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Fallopian Tube</a:t>
            </a:r>
          </a:p>
        </p:txBody>
      </p:sp>
      <p:sp>
        <p:nvSpPr>
          <p:cNvPr id="10" name="TextBox 18"/>
          <p:cNvSpPr txBox="1">
            <a:spLocks noChangeArrowheads="1"/>
          </p:cNvSpPr>
          <p:nvPr/>
        </p:nvSpPr>
        <p:spPr bwMode="auto">
          <a:xfrm>
            <a:off x="1945724" y="3931556"/>
            <a:ext cx="119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GB" altLang="en-US" sz="2000" b="1" dirty="0">
                <a:latin typeface="+mn-lt"/>
              </a:rPr>
              <a:t>Uterus</a:t>
            </a:r>
          </a:p>
        </p:txBody>
      </p:sp>
      <p:sp>
        <p:nvSpPr>
          <p:cNvPr id="11" name="Rectangle 6"/>
          <p:cNvSpPr>
            <a:spLocks noChangeArrowheads="1"/>
          </p:cNvSpPr>
          <p:nvPr/>
        </p:nvSpPr>
        <p:spPr bwMode="auto">
          <a:xfrm>
            <a:off x="6647415" y="2352148"/>
            <a:ext cx="830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Ovary</a:t>
            </a:r>
          </a:p>
        </p:txBody>
      </p:sp>
      <p:sp>
        <p:nvSpPr>
          <p:cNvPr id="12" name="Rectangle 7"/>
          <p:cNvSpPr>
            <a:spLocks noChangeArrowheads="1"/>
          </p:cNvSpPr>
          <p:nvPr/>
        </p:nvSpPr>
        <p:spPr bwMode="auto">
          <a:xfrm>
            <a:off x="2502203" y="5378742"/>
            <a:ext cx="93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Vagina</a:t>
            </a:r>
          </a:p>
        </p:txBody>
      </p:sp>
      <p:sp>
        <p:nvSpPr>
          <p:cNvPr id="15" name="Oval 14"/>
          <p:cNvSpPr/>
          <p:nvPr/>
        </p:nvSpPr>
        <p:spPr>
          <a:xfrm>
            <a:off x="6132105" y="3822427"/>
            <a:ext cx="2691974" cy="2691974"/>
          </a:xfrm>
          <a:prstGeom prst="ellipse">
            <a:avLst/>
          </a:prstGeom>
          <a:solidFill>
            <a:srgbClr val="18A0D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en-US" dirty="0">
                <a:solidFill>
                  <a:schemeClr val="bg1"/>
                </a:solidFill>
              </a:rPr>
              <a:t>The lining of the uterus thickens to be ready to receive an egg.</a:t>
            </a:r>
          </a:p>
          <a:p>
            <a:pPr algn="ctr">
              <a:spcBef>
                <a:spcPct val="0"/>
              </a:spcBef>
            </a:pPr>
            <a:r>
              <a:rPr lang="en-GB" altLang="en-US" dirty="0">
                <a:solidFill>
                  <a:schemeClr val="bg1"/>
                </a:solidFill>
              </a:rPr>
              <a:t>The egg will start to ripen </a:t>
            </a:r>
            <a:br>
              <a:rPr lang="en-GB" altLang="en-US" dirty="0">
                <a:solidFill>
                  <a:schemeClr val="bg1"/>
                </a:solidFill>
              </a:rPr>
            </a:br>
            <a:r>
              <a:rPr lang="en-GB" altLang="en-US" dirty="0">
                <a:solidFill>
                  <a:schemeClr val="bg1"/>
                </a:solidFill>
              </a:rPr>
              <a:t>on day 12.</a:t>
            </a:r>
          </a:p>
        </p:txBody>
      </p:sp>
      <p:cxnSp>
        <p:nvCxnSpPr>
          <p:cNvPr id="16" name="Straight Connector 15"/>
          <p:cNvCxnSpPr/>
          <p:nvPr/>
        </p:nvCxnSpPr>
        <p:spPr>
          <a:xfrm flipH="1">
            <a:off x="2502196" y="1888317"/>
            <a:ext cx="837904" cy="463831"/>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16263" y="3772427"/>
            <a:ext cx="874447" cy="375675"/>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50713" y="4797218"/>
            <a:ext cx="1029986" cy="488097"/>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75284" y="2574148"/>
            <a:ext cx="925516" cy="265624"/>
          </a:xfrm>
          <a:prstGeom prst="line">
            <a:avLst/>
          </a:prstGeom>
          <a:ln w="34925" cap="rnd">
            <a:solidFill>
              <a:srgbClr val="85BD33"/>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2253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356</TotalTime>
  <Words>1631</Words>
  <Application>Microsoft Office PowerPoint</Application>
  <PresentationFormat>On-screen Show (4:3)</PresentationFormat>
  <Paragraphs>201</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Twinkl</vt:lpstr>
      <vt:lpstr>Symbol</vt:lpstr>
      <vt:lpstr>Calibri</vt:lpstr>
      <vt:lpstr>Office Theme</vt:lpstr>
      <vt:lpstr>PowerPoint Presentation</vt:lpstr>
      <vt:lpstr>Puberty: What Happens to Girls?</vt:lpstr>
      <vt:lpstr>Puberty: What Happens to Girls?</vt:lpstr>
      <vt:lpstr>The Female Reproductive System</vt:lpstr>
      <vt:lpstr>What Are Periods?</vt:lpstr>
      <vt:lpstr>Why Do Periods Start</vt:lpstr>
      <vt:lpstr>The Menstrual Cycle</vt:lpstr>
      <vt:lpstr>The Menstrual Cycle Days 1-5</vt:lpstr>
      <vt:lpstr>The Menstrual Cycle Days 6-13</vt:lpstr>
      <vt:lpstr>The Menstrual Cycle Day 14</vt:lpstr>
      <vt:lpstr>The Menstrual Cycle Days 15-28 </vt:lpstr>
      <vt:lpstr>When Will My First Period Start?</vt:lpstr>
      <vt:lpstr>What Symptoms Will You Have?</vt:lpstr>
      <vt:lpstr>PMS - Things You Can Try!</vt:lpstr>
      <vt:lpstr>During Your Period: What Happens?</vt:lpstr>
      <vt:lpstr>During Your Period: Feminine Protection</vt:lpstr>
      <vt:lpstr>Pantyliners</vt:lpstr>
      <vt:lpstr>Sanitary Towels</vt:lpstr>
      <vt:lpstr>Tampons</vt:lpstr>
      <vt:lpstr>Period Pants</vt:lpstr>
      <vt:lpstr>Menstrual cups</vt:lpstr>
      <vt:lpstr>Re-useable pads and tampons</vt:lpstr>
      <vt:lpstr>How Should You Dispose Of Your Feminine Protection Products Appropriately?</vt:lpstr>
      <vt:lpstr>How Will I Know When My Period Will Start?</vt:lpstr>
      <vt:lpstr>Working Out When Your Next Period Will Start</vt:lpstr>
      <vt:lpstr>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Georgia Chappell</dc:creator>
  <cp:lastModifiedBy>J Black</cp:lastModifiedBy>
  <cp:revision>38</cp:revision>
  <dcterms:created xsi:type="dcterms:W3CDTF">2019-10-17T10:19:53Z</dcterms:created>
  <dcterms:modified xsi:type="dcterms:W3CDTF">2022-09-21T18:37:35Z</dcterms:modified>
</cp:coreProperties>
</file>